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549" r:id="rId3"/>
    <p:sldId id="557" r:id="rId4"/>
    <p:sldId id="552" r:id="rId5"/>
    <p:sldId id="556" r:id="rId6"/>
    <p:sldId id="553" r:id="rId7"/>
    <p:sldId id="558" r:id="rId8"/>
    <p:sldId id="548" r:id="rId9"/>
    <p:sldId id="547" r:id="rId10"/>
    <p:sldId id="559" r:id="rId11"/>
    <p:sldId id="258" r:id="rId12"/>
    <p:sldId id="263" r:id="rId13"/>
    <p:sldId id="260" r:id="rId14"/>
    <p:sldId id="261" r:id="rId15"/>
    <p:sldId id="560" r:id="rId16"/>
    <p:sldId id="434" r:id="rId17"/>
    <p:sldId id="561" r:id="rId18"/>
    <p:sldId id="562" r:id="rId19"/>
    <p:sldId id="563" r:id="rId20"/>
    <p:sldId id="564" r:id="rId21"/>
    <p:sldId id="565" r:id="rId22"/>
    <p:sldId id="567" r:id="rId23"/>
    <p:sldId id="568" r:id="rId24"/>
    <p:sldId id="569" r:id="rId25"/>
    <p:sldId id="570" r:id="rId26"/>
    <p:sldId id="571" r:id="rId27"/>
    <p:sldId id="572" r:id="rId28"/>
    <p:sldId id="574" r:id="rId29"/>
    <p:sldId id="575" r:id="rId30"/>
    <p:sldId id="576" r:id="rId31"/>
    <p:sldId id="577" r:id="rId32"/>
    <p:sldId id="578" r:id="rId33"/>
    <p:sldId id="579" r:id="rId34"/>
    <p:sldId id="580" r:id="rId35"/>
    <p:sldId id="582" r:id="rId36"/>
    <p:sldId id="581" r:id="rId37"/>
    <p:sldId id="584" r:id="rId38"/>
    <p:sldId id="583" r:id="rId39"/>
    <p:sldId id="525" r:id="rId40"/>
    <p:sldId id="493" r:id="rId41"/>
    <p:sldId id="494" r:id="rId42"/>
    <p:sldId id="495" r:id="rId43"/>
    <p:sldId id="586" r:id="rId44"/>
    <p:sldId id="496" r:id="rId45"/>
    <p:sldId id="497" r:id="rId46"/>
    <p:sldId id="512" r:id="rId47"/>
    <p:sldId id="498" r:id="rId48"/>
    <p:sldId id="257" r:id="rId49"/>
    <p:sldId id="262" r:id="rId50"/>
    <p:sldId id="58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84218"/>
  </p:normalViewPr>
  <p:slideViewPr>
    <p:cSldViewPr snapToGrid="0" snapToObjects="1">
      <p:cViewPr varScale="1">
        <p:scale>
          <a:sx n="107" d="100"/>
          <a:sy n="107" d="100"/>
        </p:scale>
        <p:origin x="96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D261B-2574-4740-8660-8FDFCE45D1B8}"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A1DC8-80CC-A445-B7EA-B2DEF382374C}" type="slidenum">
              <a:rPr lang="en-US" smtClean="0"/>
              <a:t>‹#›</a:t>
            </a:fld>
            <a:endParaRPr lang="en-US"/>
          </a:p>
        </p:txBody>
      </p:sp>
    </p:spTree>
    <p:extLst>
      <p:ext uri="{BB962C8B-B14F-4D97-AF65-F5344CB8AC3E}">
        <p14:creationId xmlns:p14="http://schemas.microsoft.com/office/powerpoint/2010/main" val="112399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Rank-frequency_distribu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researchgate.net/deref/http%3A%2F%2Fsentiment.christopherpotts.net%2Fclassifiers.html%23nb?_tp=eyJjb250ZXh0Ijp7ImZpcnN0UGFnZSI6InF1ZXN0aW9uIiwicGFnZSI6InF1ZXN0aW9uIn1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Thus the most frequent word will occur approximately twice as often as the second most frequent word, three times as often as the third most frequent word, etc.: the </a:t>
            </a:r>
            <a:r>
              <a:rPr lang="en-US" dirty="0">
                <a:hlinkClick r:id="rId3" tooltip="Rank-frequency distribution"/>
              </a:rPr>
              <a:t>rank-frequency distribution</a:t>
            </a:r>
            <a:r>
              <a:rPr lang="en-US" dirty="0"/>
              <a:t> is an inverse relation”</a:t>
            </a:r>
          </a:p>
          <a:p>
            <a:r>
              <a:rPr lang="en-US" dirty="0"/>
              <a:t>-why is this relevant to regularization? Easy to overfit</a:t>
            </a:r>
          </a:p>
        </p:txBody>
      </p:sp>
      <p:sp>
        <p:nvSpPr>
          <p:cNvPr id="4" name="Slide Number Placeholder 3"/>
          <p:cNvSpPr>
            <a:spLocks noGrp="1"/>
          </p:cNvSpPr>
          <p:nvPr>
            <p:ph type="sldNum" sz="quarter" idx="5"/>
          </p:nvPr>
        </p:nvSpPr>
        <p:spPr/>
        <p:txBody>
          <a:bodyPr/>
          <a:lstStyle/>
          <a:p>
            <a:fld id="{114A1DC8-80CC-A445-B7EA-B2DEF382374C}" type="slidenum">
              <a:rPr lang="en-US" smtClean="0"/>
              <a:t>6</a:t>
            </a:fld>
            <a:endParaRPr lang="en-US"/>
          </a:p>
        </p:txBody>
      </p:sp>
    </p:spTree>
    <p:extLst>
      <p:ext uri="{BB962C8B-B14F-4D97-AF65-F5344CB8AC3E}">
        <p14:creationId xmlns:p14="http://schemas.microsoft.com/office/powerpoint/2010/main" val="329780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in these notes, many other places to get data from (Reddit easy, Facebook hard)</a:t>
            </a:r>
          </a:p>
          <a:p>
            <a:r>
              <a:rPr lang="en-US" dirty="0"/>
              <a:t>Realize it is now called “X”, but didn’t want to change my notes in case Elon reverts….</a:t>
            </a:r>
          </a:p>
        </p:txBody>
      </p:sp>
      <p:sp>
        <p:nvSpPr>
          <p:cNvPr id="4" name="Slide Number Placeholder 3"/>
          <p:cNvSpPr>
            <a:spLocks noGrp="1"/>
          </p:cNvSpPr>
          <p:nvPr>
            <p:ph type="sldNum" sz="quarter" idx="5"/>
          </p:nvPr>
        </p:nvSpPr>
        <p:spPr/>
        <p:txBody>
          <a:bodyPr/>
          <a:lstStyle/>
          <a:p>
            <a:fld id="{114A1DC8-80CC-A445-B7EA-B2DEF382374C}" type="slidenum">
              <a:rPr lang="en-US" smtClean="0"/>
              <a:t>17</a:t>
            </a:fld>
            <a:endParaRPr lang="en-US"/>
          </a:p>
        </p:txBody>
      </p:sp>
    </p:spTree>
    <p:extLst>
      <p:ext uri="{BB962C8B-B14F-4D97-AF65-F5344CB8AC3E}">
        <p14:creationId xmlns:p14="http://schemas.microsoft.com/office/powerpoint/2010/main" val="175523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different dimensions, CALM, ALERT, SURE, </a:t>
            </a:r>
            <a:r>
              <a:rPr lang="en-US" dirty="0" err="1"/>
              <a:t>etc</a:t>
            </a:r>
            <a:r>
              <a:rPr lang="en-US" dirty="0"/>
              <a:t>… instead of usual 2</a:t>
            </a:r>
          </a:p>
          <a:p>
            <a:endParaRPr lang="en-US" dirty="0"/>
          </a:p>
          <a:p>
            <a:r>
              <a:rPr lang="en-US" dirty="0"/>
              <a:t>May not be true after 2020 elections…</a:t>
            </a:r>
          </a:p>
        </p:txBody>
      </p:sp>
      <p:sp>
        <p:nvSpPr>
          <p:cNvPr id="4" name="Slide Number Placeholder 3"/>
          <p:cNvSpPr>
            <a:spLocks noGrp="1"/>
          </p:cNvSpPr>
          <p:nvPr>
            <p:ph type="sldNum" sz="quarter" idx="5"/>
          </p:nvPr>
        </p:nvSpPr>
        <p:spPr/>
        <p:txBody>
          <a:bodyPr/>
          <a:lstStyle/>
          <a:p>
            <a:fld id="{114A1DC8-80CC-A445-B7EA-B2DEF382374C}" type="slidenum">
              <a:rPr lang="en-US" smtClean="0"/>
              <a:t>18</a:t>
            </a:fld>
            <a:endParaRPr lang="en-US"/>
          </a:p>
        </p:txBody>
      </p:sp>
    </p:spTree>
    <p:extLst>
      <p:ext uri="{BB962C8B-B14F-4D97-AF65-F5344CB8AC3E}">
        <p14:creationId xmlns:p14="http://schemas.microsoft.com/office/powerpoint/2010/main" val="31410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CALM opposite is anxiety</a:t>
            </a:r>
          </a:p>
        </p:txBody>
      </p:sp>
      <p:sp>
        <p:nvSpPr>
          <p:cNvPr id="4" name="Slide Number Placeholder 3"/>
          <p:cNvSpPr>
            <a:spLocks noGrp="1"/>
          </p:cNvSpPr>
          <p:nvPr>
            <p:ph type="sldNum" sz="quarter" idx="5"/>
          </p:nvPr>
        </p:nvSpPr>
        <p:spPr/>
        <p:txBody>
          <a:bodyPr/>
          <a:lstStyle/>
          <a:p>
            <a:fld id="{114A1DC8-80CC-A445-B7EA-B2DEF382374C}" type="slidenum">
              <a:rPr lang="en-US" smtClean="0"/>
              <a:t>19</a:t>
            </a:fld>
            <a:endParaRPr lang="en-US"/>
          </a:p>
        </p:txBody>
      </p:sp>
    </p:spTree>
    <p:extLst>
      <p:ext uri="{BB962C8B-B14F-4D97-AF65-F5344CB8AC3E}">
        <p14:creationId xmlns:p14="http://schemas.microsoft.com/office/powerpoint/2010/main" val="216926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application</a:t>
            </a:r>
          </a:p>
        </p:txBody>
      </p:sp>
      <p:sp>
        <p:nvSpPr>
          <p:cNvPr id="4" name="Slide Number Placeholder 3"/>
          <p:cNvSpPr>
            <a:spLocks noGrp="1"/>
          </p:cNvSpPr>
          <p:nvPr>
            <p:ph type="sldNum" sz="quarter" idx="5"/>
          </p:nvPr>
        </p:nvSpPr>
        <p:spPr/>
        <p:txBody>
          <a:bodyPr/>
          <a:lstStyle/>
          <a:p>
            <a:fld id="{114A1DC8-80CC-A445-B7EA-B2DEF382374C}" type="slidenum">
              <a:rPr lang="en-US" smtClean="0"/>
              <a:t>20</a:t>
            </a:fld>
            <a:endParaRPr lang="en-US"/>
          </a:p>
        </p:txBody>
      </p:sp>
    </p:spTree>
    <p:extLst>
      <p:ext uri="{BB962C8B-B14F-4D97-AF65-F5344CB8AC3E}">
        <p14:creationId xmlns:p14="http://schemas.microsoft.com/office/powerpoint/2010/main" val="331368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talking about sentiment, what are we really talking about?</a:t>
            </a:r>
          </a:p>
          <a:p>
            <a:r>
              <a:rPr lang="en-US" dirty="0"/>
              <a:t>*Attitudes* are the focus on sentiment analysis – why? </a:t>
            </a:r>
          </a:p>
          <a:p>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22</a:t>
            </a:fld>
            <a:endParaRPr lang="en-US"/>
          </a:p>
        </p:txBody>
      </p:sp>
    </p:spTree>
    <p:extLst>
      <p:ext uri="{BB962C8B-B14F-4D97-AF65-F5344CB8AC3E}">
        <p14:creationId xmlns:p14="http://schemas.microsoft.com/office/powerpoint/2010/main" val="258322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Biggest marketing impact</a:t>
            </a:r>
          </a:p>
          <a:p>
            <a:r>
              <a:rPr lang="en-US" dirty="0"/>
              <a:t>Long duration, can be fairly quickly changed (but not too easily)</a:t>
            </a:r>
          </a:p>
        </p:txBody>
      </p:sp>
      <p:sp>
        <p:nvSpPr>
          <p:cNvPr id="4" name="Slide Number Placeholder 3"/>
          <p:cNvSpPr>
            <a:spLocks noGrp="1"/>
          </p:cNvSpPr>
          <p:nvPr>
            <p:ph type="sldNum" sz="quarter" idx="5"/>
          </p:nvPr>
        </p:nvSpPr>
        <p:spPr/>
        <p:txBody>
          <a:bodyPr/>
          <a:lstStyle/>
          <a:p>
            <a:fld id="{114A1DC8-80CC-A445-B7EA-B2DEF382374C}" type="slidenum">
              <a:rPr lang="en-US" smtClean="0"/>
              <a:t>23</a:t>
            </a:fld>
            <a:endParaRPr lang="en-US"/>
          </a:p>
        </p:txBody>
      </p:sp>
    </p:spTree>
    <p:extLst>
      <p:ext uri="{BB962C8B-B14F-4D97-AF65-F5344CB8AC3E}">
        <p14:creationId xmlns:p14="http://schemas.microsoft.com/office/powerpoint/2010/main" val="238257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is more complicated than just up and down…</a:t>
            </a:r>
          </a:p>
          <a:p>
            <a:r>
              <a:rPr lang="en-US" dirty="0"/>
              <a:t>Intensity is also a factor, models (supposedly) more sophisticated now</a:t>
            </a:r>
          </a:p>
        </p:txBody>
      </p:sp>
      <p:sp>
        <p:nvSpPr>
          <p:cNvPr id="4" name="Slide Number Placeholder 3"/>
          <p:cNvSpPr>
            <a:spLocks noGrp="1"/>
          </p:cNvSpPr>
          <p:nvPr>
            <p:ph type="sldNum" sz="quarter" idx="5"/>
          </p:nvPr>
        </p:nvSpPr>
        <p:spPr/>
        <p:txBody>
          <a:bodyPr/>
          <a:lstStyle/>
          <a:p>
            <a:fld id="{114A1DC8-80CC-A445-B7EA-B2DEF382374C}" type="slidenum">
              <a:rPr lang="en-US" smtClean="0"/>
              <a:t>24</a:t>
            </a:fld>
            <a:endParaRPr lang="en-US"/>
          </a:p>
        </p:txBody>
      </p:sp>
    </p:spTree>
    <p:extLst>
      <p:ext uri="{BB962C8B-B14F-4D97-AF65-F5344CB8AC3E}">
        <p14:creationId xmlns:p14="http://schemas.microsoft.com/office/powerpoint/2010/main" val="20775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Holder is the person or target market</a:t>
            </a:r>
          </a:p>
          <a:p>
            <a:r>
              <a:rPr lang="en-US" dirty="0"/>
              <a:t>Target is the product/service in a commercial sense</a:t>
            </a:r>
          </a:p>
          <a:p>
            <a:r>
              <a:rPr lang="en-US" dirty="0"/>
              <a:t>Type is attitude</a:t>
            </a:r>
          </a:p>
          <a:p>
            <a:r>
              <a:rPr lang="en-US" dirty="0"/>
              <a:t>Text contains the attitude</a:t>
            </a:r>
          </a:p>
          <a:p>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25</a:t>
            </a:fld>
            <a:endParaRPr lang="en-US"/>
          </a:p>
        </p:txBody>
      </p:sp>
    </p:spTree>
    <p:extLst>
      <p:ext uri="{BB962C8B-B14F-4D97-AF65-F5344CB8AC3E}">
        <p14:creationId xmlns:p14="http://schemas.microsoft.com/office/powerpoint/2010/main" val="1727999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is harder, maybe you want to identify a marketing (or astroturfing) campaign</a:t>
            </a:r>
          </a:p>
        </p:txBody>
      </p:sp>
      <p:sp>
        <p:nvSpPr>
          <p:cNvPr id="4" name="Slide Number Placeholder 3"/>
          <p:cNvSpPr>
            <a:spLocks noGrp="1"/>
          </p:cNvSpPr>
          <p:nvPr>
            <p:ph type="sldNum" sz="quarter" idx="5"/>
          </p:nvPr>
        </p:nvSpPr>
        <p:spPr/>
        <p:txBody>
          <a:bodyPr/>
          <a:lstStyle/>
          <a:p>
            <a:fld id="{114A1DC8-80CC-A445-B7EA-B2DEF382374C}" type="slidenum">
              <a:rPr lang="en-US" smtClean="0"/>
              <a:t>26</a:t>
            </a:fld>
            <a:endParaRPr lang="en-US"/>
          </a:p>
        </p:txBody>
      </p:sp>
    </p:spTree>
    <p:extLst>
      <p:ext uri="{BB962C8B-B14F-4D97-AF65-F5344CB8AC3E}">
        <p14:creationId xmlns:p14="http://schemas.microsoft.com/office/powerpoint/2010/main" val="107750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Unencrypted but link still exists!</a:t>
            </a:r>
          </a:p>
          <a:p>
            <a:r>
              <a:rPr lang="en-US" dirty="0"/>
              <a:t>Popular project for class often…</a:t>
            </a:r>
          </a:p>
        </p:txBody>
      </p:sp>
      <p:sp>
        <p:nvSpPr>
          <p:cNvPr id="4" name="Slide Number Placeholder 3"/>
          <p:cNvSpPr>
            <a:spLocks noGrp="1"/>
          </p:cNvSpPr>
          <p:nvPr>
            <p:ph type="sldNum" sz="quarter" idx="5"/>
          </p:nvPr>
        </p:nvSpPr>
        <p:spPr/>
        <p:txBody>
          <a:bodyPr/>
          <a:lstStyle/>
          <a:p>
            <a:fld id="{114A1DC8-80CC-A445-B7EA-B2DEF382374C}" type="slidenum">
              <a:rPr lang="en-US" smtClean="0"/>
              <a:t>27</a:t>
            </a:fld>
            <a:endParaRPr lang="en-US"/>
          </a:p>
        </p:txBody>
      </p:sp>
    </p:spTree>
    <p:extLst>
      <p:ext uri="{BB962C8B-B14F-4D97-AF65-F5344CB8AC3E}">
        <p14:creationId xmlns:p14="http://schemas.microsoft.com/office/powerpoint/2010/main" val="6868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may mean you looked at it, validation is usually specifically to set parameters for machine learning, sometimes they mean the same</a:t>
            </a:r>
          </a:p>
        </p:txBody>
      </p:sp>
      <p:sp>
        <p:nvSpPr>
          <p:cNvPr id="4" name="Slide Number Placeholder 3"/>
          <p:cNvSpPr>
            <a:spLocks noGrp="1"/>
          </p:cNvSpPr>
          <p:nvPr>
            <p:ph type="sldNum" sz="quarter" idx="5"/>
          </p:nvPr>
        </p:nvSpPr>
        <p:spPr/>
        <p:txBody>
          <a:bodyPr/>
          <a:lstStyle/>
          <a:p>
            <a:fld id="{114A1DC8-80CC-A445-B7EA-B2DEF382374C}" type="slidenum">
              <a:rPr lang="en-US" smtClean="0"/>
              <a:t>7</a:t>
            </a:fld>
            <a:endParaRPr lang="en-US"/>
          </a:p>
        </p:txBody>
      </p:sp>
    </p:spTree>
    <p:extLst>
      <p:ext uri="{BB962C8B-B14F-4D97-AF65-F5344CB8AC3E}">
        <p14:creationId xmlns:p14="http://schemas.microsoft.com/office/powerpoint/2010/main" val="2115462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MaxEnt</a:t>
            </a:r>
            <a:r>
              <a:rPr lang="en-US" dirty="0"/>
              <a:t> is </a:t>
            </a:r>
            <a:r>
              <a:rPr lang="en-US" dirty="0" err="1"/>
              <a:t>Naives</a:t>
            </a:r>
            <a:r>
              <a:rPr lang="en-US" dirty="0"/>
              <a:t> Bayes with weights, try to optimize training data, don’t just use counts</a:t>
            </a:r>
          </a:p>
          <a:p>
            <a:endParaRPr lang="en-US" dirty="0"/>
          </a:p>
          <a:p>
            <a:r>
              <a:rPr lang="en-US" dirty="0"/>
              <a:t>The Maximum Entropy (</a:t>
            </a:r>
            <a:r>
              <a:rPr lang="en-US" dirty="0" err="1"/>
              <a:t>MaxEnt</a:t>
            </a:r>
            <a:r>
              <a:rPr lang="en-US" dirty="0"/>
              <a:t>) classifier is closely related to a Naive Bayes classifier, except that, rather than allowing each feature to have its say independently, the model uses search-based optimization to find weights for the features that maximize the likelihood of the training data." (source: </a:t>
            </a:r>
            <a:r>
              <a:rPr lang="en-US" dirty="0">
                <a:hlinkClick r:id="rId3"/>
              </a:rPr>
              <a:t>http://sentiment.christopherpotts.net/classifiers.html#nb</a:t>
            </a:r>
            <a:r>
              <a:rPr lang="en-US" dirty="0"/>
              <a:t>)</a:t>
            </a:r>
          </a:p>
        </p:txBody>
      </p:sp>
      <p:sp>
        <p:nvSpPr>
          <p:cNvPr id="4" name="Slide Number Placeholder 3"/>
          <p:cNvSpPr>
            <a:spLocks noGrp="1"/>
          </p:cNvSpPr>
          <p:nvPr>
            <p:ph type="sldNum" sz="quarter" idx="5"/>
          </p:nvPr>
        </p:nvSpPr>
        <p:spPr/>
        <p:txBody>
          <a:bodyPr/>
          <a:lstStyle/>
          <a:p>
            <a:fld id="{114A1DC8-80CC-A445-B7EA-B2DEF382374C}" type="slidenum">
              <a:rPr lang="en-US" smtClean="0"/>
              <a:t>29</a:t>
            </a:fld>
            <a:endParaRPr lang="en-US"/>
          </a:p>
        </p:txBody>
      </p:sp>
    </p:spTree>
    <p:extLst>
      <p:ext uri="{BB962C8B-B14F-4D97-AF65-F5344CB8AC3E}">
        <p14:creationId xmlns:p14="http://schemas.microsoft.com/office/powerpoint/2010/main" val="2459439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Beautiful Soup in python can help</a:t>
            </a:r>
          </a:p>
        </p:txBody>
      </p:sp>
      <p:sp>
        <p:nvSpPr>
          <p:cNvPr id="4" name="Slide Number Placeholder 3"/>
          <p:cNvSpPr>
            <a:spLocks noGrp="1"/>
          </p:cNvSpPr>
          <p:nvPr>
            <p:ph type="sldNum" sz="quarter" idx="5"/>
          </p:nvPr>
        </p:nvSpPr>
        <p:spPr/>
        <p:txBody>
          <a:bodyPr/>
          <a:lstStyle/>
          <a:p>
            <a:fld id="{114A1DC8-80CC-A445-B7EA-B2DEF382374C}" type="slidenum">
              <a:rPr lang="en-US" smtClean="0"/>
              <a:t>30</a:t>
            </a:fld>
            <a:endParaRPr lang="en-US"/>
          </a:p>
        </p:txBody>
      </p:sp>
    </p:spTree>
    <p:extLst>
      <p:ext uri="{BB962C8B-B14F-4D97-AF65-F5344CB8AC3E}">
        <p14:creationId xmlns:p14="http://schemas.microsoft.com/office/powerpoint/2010/main" val="1142354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Deep Learning methods in NLP have feature engineering?</a:t>
            </a:r>
          </a:p>
          <a:p>
            <a:r>
              <a:rPr lang="en-US" dirty="0"/>
              <a:t>-BPE or equivalent could be viewed as feature engineering, but features are also learned rather than decided up front</a:t>
            </a:r>
          </a:p>
          <a:p>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31</a:t>
            </a:fld>
            <a:endParaRPr lang="en-US"/>
          </a:p>
        </p:txBody>
      </p:sp>
    </p:spTree>
    <p:extLst>
      <p:ext uri="{BB962C8B-B14F-4D97-AF65-F5344CB8AC3E}">
        <p14:creationId xmlns:p14="http://schemas.microsoft.com/office/powerpoint/2010/main" val="3194954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primitive, simple algorithm</a:t>
            </a:r>
          </a:p>
          <a:p>
            <a:r>
              <a:rPr lang="en-US" dirty="0"/>
              <a:t>Many negation still works based on rules though</a:t>
            </a:r>
          </a:p>
        </p:txBody>
      </p:sp>
      <p:sp>
        <p:nvSpPr>
          <p:cNvPr id="4" name="Slide Number Placeholder 3"/>
          <p:cNvSpPr>
            <a:spLocks noGrp="1"/>
          </p:cNvSpPr>
          <p:nvPr>
            <p:ph type="sldNum" sz="quarter" idx="5"/>
          </p:nvPr>
        </p:nvSpPr>
        <p:spPr/>
        <p:txBody>
          <a:bodyPr/>
          <a:lstStyle/>
          <a:p>
            <a:fld id="{114A1DC8-80CC-A445-B7EA-B2DEF382374C}" type="slidenum">
              <a:rPr lang="en-US" smtClean="0"/>
              <a:t>32</a:t>
            </a:fld>
            <a:endParaRPr lang="en-US"/>
          </a:p>
        </p:txBody>
      </p:sp>
    </p:spTree>
    <p:extLst>
      <p:ext uri="{BB962C8B-B14F-4D97-AF65-F5344CB8AC3E}">
        <p14:creationId xmlns:p14="http://schemas.microsoft.com/office/powerpoint/2010/main" val="1362517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Clinical applications of negation</a:t>
            </a:r>
          </a:p>
          <a:p>
            <a:r>
              <a:rPr lang="en-US" dirty="0"/>
              <a:t>Performance is very good, &gt;98 or 99% in simple corpora</a:t>
            </a:r>
          </a:p>
        </p:txBody>
      </p:sp>
      <p:sp>
        <p:nvSpPr>
          <p:cNvPr id="4" name="Slide Number Placeholder 3"/>
          <p:cNvSpPr>
            <a:spLocks noGrp="1"/>
          </p:cNvSpPr>
          <p:nvPr>
            <p:ph type="sldNum" sz="quarter" idx="5"/>
          </p:nvPr>
        </p:nvSpPr>
        <p:spPr/>
        <p:txBody>
          <a:bodyPr/>
          <a:lstStyle/>
          <a:p>
            <a:fld id="{114A1DC8-80CC-A445-B7EA-B2DEF382374C}" type="slidenum">
              <a:rPr lang="en-US" smtClean="0"/>
              <a:t>33</a:t>
            </a:fld>
            <a:endParaRPr lang="en-US"/>
          </a:p>
        </p:txBody>
      </p:sp>
    </p:spTree>
    <p:extLst>
      <p:ext uri="{BB962C8B-B14F-4D97-AF65-F5344CB8AC3E}">
        <p14:creationId xmlns:p14="http://schemas.microsoft.com/office/powerpoint/2010/main" val="80279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Pang and Lee experiment, </a:t>
            </a:r>
          </a:p>
          <a:p>
            <a:r>
              <a:rPr lang="en-US" dirty="0"/>
              <a:t>-Should we have equal positive and negative in each fold?</a:t>
            </a:r>
          </a:p>
          <a:p>
            <a:endParaRPr lang="en-US" dirty="0"/>
          </a:p>
          <a:p>
            <a:r>
              <a:rPr lang="en-US" dirty="0"/>
              <a:t>-Depends, generally want training to look like test (some maybe not 50-50) BUT want enough to learn smaller class (don’t want to focus on making 1 type of prediction)</a:t>
            </a:r>
          </a:p>
          <a:p>
            <a:r>
              <a:rPr lang="en-US" dirty="0"/>
              <a:t>-notice this is simple, no validation set here, looks like Naïve Bayes training but many other methods may have validation data set</a:t>
            </a:r>
          </a:p>
        </p:txBody>
      </p:sp>
      <p:sp>
        <p:nvSpPr>
          <p:cNvPr id="4" name="Slide Number Placeholder 3"/>
          <p:cNvSpPr>
            <a:spLocks noGrp="1"/>
          </p:cNvSpPr>
          <p:nvPr>
            <p:ph type="sldNum" sz="quarter" idx="5"/>
          </p:nvPr>
        </p:nvSpPr>
        <p:spPr/>
        <p:txBody>
          <a:bodyPr/>
          <a:lstStyle/>
          <a:p>
            <a:fld id="{114A1DC8-80CC-A445-B7EA-B2DEF382374C}" type="slidenum">
              <a:rPr lang="en-US" smtClean="0"/>
              <a:t>35</a:t>
            </a:fld>
            <a:endParaRPr lang="en-US"/>
          </a:p>
        </p:txBody>
      </p:sp>
    </p:spTree>
    <p:extLst>
      <p:ext uri="{BB962C8B-B14F-4D97-AF65-F5344CB8AC3E}">
        <p14:creationId xmlns:p14="http://schemas.microsoft.com/office/powerpoint/2010/main" val="3249061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feature independence in </a:t>
            </a:r>
            <a:r>
              <a:rPr lang="en-US" dirty="0" err="1"/>
              <a:t>MaxEnt</a:t>
            </a:r>
            <a:endParaRPr lang="en-US" dirty="0"/>
          </a:p>
          <a:p>
            <a:r>
              <a:rPr lang="en-US" dirty="0"/>
              <a:t>SVM discriminative, gets maximally separating plane</a:t>
            </a:r>
          </a:p>
        </p:txBody>
      </p:sp>
      <p:sp>
        <p:nvSpPr>
          <p:cNvPr id="4" name="Slide Number Placeholder 3"/>
          <p:cNvSpPr>
            <a:spLocks noGrp="1"/>
          </p:cNvSpPr>
          <p:nvPr>
            <p:ph type="sldNum" sz="quarter" idx="5"/>
          </p:nvPr>
        </p:nvSpPr>
        <p:spPr/>
        <p:txBody>
          <a:bodyPr/>
          <a:lstStyle/>
          <a:p>
            <a:fld id="{114A1DC8-80CC-A445-B7EA-B2DEF382374C}" type="slidenum">
              <a:rPr lang="en-US" smtClean="0"/>
              <a:t>36</a:t>
            </a:fld>
            <a:endParaRPr lang="en-US"/>
          </a:p>
        </p:txBody>
      </p:sp>
    </p:spTree>
    <p:extLst>
      <p:ext uri="{BB962C8B-B14F-4D97-AF65-F5344CB8AC3E}">
        <p14:creationId xmlns:p14="http://schemas.microsoft.com/office/powerpoint/2010/main" val="422563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580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Naïve Bayes underfits because it is so simple</a:t>
            </a:r>
          </a:p>
          <a:p>
            <a:r>
              <a:rPr lang="en-US" dirty="0"/>
              <a:t>Another option is transfer learning…</a:t>
            </a:r>
          </a:p>
        </p:txBody>
      </p:sp>
      <p:sp>
        <p:nvSpPr>
          <p:cNvPr id="4" name="Slide Number Placeholder 3"/>
          <p:cNvSpPr>
            <a:spLocks noGrp="1"/>
          </p:cNvSpPr>
          <p:nvPr>
            <p:ph type="sldNum" sz="quarter" idx="5"/>
          </p:nvPr>
        </p:nvSpPr>
        <p:spPr/>
        <p:txBody>
          <a:bodyPr/>
          <a:lstStyle/>
          <a:p>
            <a:fld id="{114A1DC8-80CC-A445-B7EA-B2DEF382374C}" type="slidenum">
              <a:rPr lang="en-US" smtClean="0"/>
              <a:t>42</a:t>
            </a:fld>
            <a:endParaRPr lang="en-US"/>
          </a:p>
        </p:txBody>
      </p:sp>
    </p:spTree>
    <p:extLst>
      <p:ext uri="{BB962C8B-B14F-4D97-AF65-F5344CB8AC3E}">
        <p14:creationId xmlns:p14="http://schemas.microsoft.com/office/powerpoint/2010/main" val="125345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neural methods will also work</a:t>
            </a:r>
          </a:p>
        </p:txBody>
      </p:sp>
      <p:sp>
        <p:nvSpPr>
          <p:cNvPr id="4" name="Slide Number Placeholder 3"/>
          <p:cNvSpPr>
            <a:spLocks noGrp="1"/>
          </p:cNvSpPr>
          <p:nvPr>
            <p:ph type="sldNum" sz="quarter" idx="5"/>
          </p:nvPr>
        </p:nvSpPr>
        <p:spPr/>
        <p:txBody>
          <a:bodyPr/>
          <a:lstStyle/>
          <a:p>
            <a:fld id="{114A1DC8-80CC-A445-B7EA-B2DEF382374C}" type="slidenum">
              <a:rPr lang="en-US" smtClean="0"/>
              <a:t>45</a:t>
            </a:fld>
            <a:endParaRPr lang="en-US"/>
          </a:p>
        </p:txBody>
      </p:sp>
    </p:spTree>
    <p:extLst>
      <p:ext uri="{BB962C8B-B14F-4D97-AF65-F5344CB8AC3E}">
        <p14:creationId xmlns:p14="http://schemas.microsoft.com/office/powerpoint/2010/main" val="53664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Resamping</a:t>
            </a:r>
            <a:r>
              <a:rPr lang="en-US" dirty="0"/>
              <a:t> method”</a:t>
            </a:r>
          </a:p>
        </p:txBody>
      </p:sp>
      <p:sp>
        <p:nvSpPr>
          <p:cNvPr id="4" name="Slide Number Placeholder 3"/>
          <p:cNvSpPr>
            <a:spLocks noGrp="1"/>
          </p:cNvSpPr>
          <p:nvPr>
            <p:ph type="sldNum" sz="quarter" idx="5"/>
          </p:nvPr>
        </p:nvSpPr>
        <p:spPr/>
        <p:txBody>
          <a:bodyPr/>
          <a:lstStyle/>
          <a:p>
            <a:fld id="{114A1DC8-80CC-A445-B7EA-B2DEF382374C}" type="slidenum">
              <a:rPr lang="en-US" smtClean="0"/>
              <a:t>8</a:t>
            </a:fld>
            <a:endParaRPr lang="en-US"/>
          </a:p>
        </p:txBody>
      </p:sp>
    </p:spTree>
    <p:extLst>
      <p:ext uri="{BB962C8B-B14F-4D97-AF65-F5344CB8AC3E}">
        <p14:creationId xmlns:p14="http://schemas.microsoft.com/office/powerpoint/2010/main" val="3339274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46</a:t>
            </a:fld>
            <a:endParaRPr lang="en-US"/>
          </a:p>
        </p:txBody>
      </p:sp>
    </p:spTree>
    <p:extLst>
      <p:ext uri="{BB962C8B-B14F-4D97-AF65-F5344CB8AC3E}">
        <p14:creationId xmlns:p14="http://schemas.microsoft.com/office/powerpoint/2010/main" val="2886761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Seen in </a:t>
            </a:r>
            <a:r>
              <a:rPr lang="en-US"/>
              <a:t>larger </a:t>
            </a:r>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47</a:t>
            </a:fld>
            <a:endParaRPr lang="en-US"/>
          </a:p>
        </p:txBody>
      </p:sp>
    </p:spTree>
    <p:extLst>
      <p:ext uri="{BB962C8B-B14F-4D97-AF65-F5344CB8AC3E}">
        <p14:creationId xmlns:p14="http://schemas.microsoft.com/office/powerpoint/2010/main" val="1447141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 can be used for search, we will introduce this as part of the next lecture</a:t>
            </a:r>
          </a:p>
          <a:p>
            <a:r>
              <a:rPr lang="en-US" dirty="0"/>
              <a:t>NER is going to do better though, gets directly to the point (gluten in this case)</a:t>
            </a:r>
          </a:p>
        </p:txBody>
      </p:sp>
      <p:sp>
        <p:nvSpPr>
          <p:cNvPr id="4" name="Slide Number Placeholder 3"/>
          <p:cNvSpPr>
            <a:spLocks noGrp="1"/>
          </p:cNvSpPr>
          <p:nvPr>
            <p:ph type="sldNum" sz="quarter" idx="5"/>
          </p:nvPr>
        </p:nvSpPr>
        <p:spPr/>
        <p:txBody>
          <a:bodyPr/>
          <a:lstStyle/>
          <a:p>
            <a:fld id="{114A1DC8-80CC-A445-B7EA-B2DEF382374C}" type="slidenum">
              <a:rPr lang="en-US" smtClean="0"/>
              <a:t>50</a:t>
            </a:fld>
            <a:endParaRPr lang="en-US"/>
          </a:p>
        </p:txBody>
      </p:sp>
    </p:spTree>
    <p:extLst>
      <p:ext uri="{BB962C8B-B14F-4D97-AF65-F5344CB8AC3E}">
        <p14:creationId xmlns:p14="http://schemas.microsoft.com/office/powerpoint/2010/main" val="244004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is cross-validation a better idea?</a:t>
            </a:r>
          </a:p>
          <a:p>
            <a:r>
              <a:rPr lang="en-US" dirty="0"/>
              <a:t>- When not enough data, leaving a test set that is too small.</a:t>
            </a:r>
          </a:p>
          <a:p>
            <a:r>
              <a:rPr lang="en-US" dirty="0"/>
              <a:t>Also don’t want vagaries of how you select the set to matter…</a:t>
            </a:r>
          </a:p>
        </p:txBody>
      </p:sp>
      <p:sp>
        <p:nvSpPr>
          <p:cNvPr id="4" name="Slide Number Placeholder 3"/>
          <p:cNvSpPr>
            <a:spLocks noGrp="1"/>
          </p:cNvSpPr>
          <p:nvPr>
            <p:ph type="sldNum" sz="quarter" idx="5"/>
          </p:nvPr>
        </p:nvSpPr>
        <p:spPr/>
        <p:txBody>
          <a:bodyPr/>
          <a:lstStyle/>
          <a:p>
            <a:fld id="{114A1DC8-80CC-A445-B7EA-B2DEF382374C}" type="slidenum">
              <a:rPr lang="en-US" smtClean="0"/>
              <a:t>9</a:t>
            </a:fld>
            <a:endParaRPr lang="en-US"/>
          </a:p>
        </p:txBody>
      </p:sp>
    </p:spTree>
    <p:extLst>
      <p:ext uri="{BB962C8B-B14F-4D97-AF65-F5344CB8AC3E}">
        <p14:creationId xmlns:p14="http://schemas.microsoft.com/office/powerpoint/2010/main" val="466108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focus on </a:t>
            </a:r>
          </a:p>
        </p:txBody>
      </p:sp>
      <p:sp>
        <p:nvSpPr>
          <p:cNvPr id="4" name="Slide Number Placeholder 3"/>
          <p:cNvSpPr>
            <a:spLocks noGrp="1"/>
          </p:cNvSpPr>
          <p:nvPr>
            <p:ph type="sldNum" sz="quarter" idx="5"/>
          </p:nvPr>
        </p:nvSpPr>
        <p:spPr/>
        <p:txBody>
          <a:bodyPr/>
          <a:lstStyle/>
          <a:p>
            <a:fld id="{114A1DC8-80CC-A445-B7EA-B2DEF382374C}" type="slidenum">
              <a:rPr lang="en-US" smtClean="0"/>
              <a:t>10</a:t>
            </a:fld>
            <a:endParaRPr lang="en-US"/>
          </a:p>
        </p:txBody>
      </p:sp>
    </p:spTree>
    <p:extLst>
      <p:ext uri="{BB962C8B-B14F-4D97-AF65-F5344CB8AC3E}">
        <p14:creationId xmlns:p14="http://schemas.microsoft.com/office/powerpoint/2010/main" val="1829383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Types of Categorical data, nominal and ordinal. There are also non-categorical data that we don’t deal with really in NLP, ex) Interval Data (evenly spaced, no zero such as non-Kelvin temperature or IQ tests) and Ratio Data (that has a true zero, like Kelvin Scale)</a:t>
            </a:r>
          </a:p>
        </p:txBody>
      </p:sp>
      <p:sp>
        <p:nvSpPr>
          <p:cNvPr id="4" name="Slide Number Placeholder 3"/>
          <p:cNvSpPr>
            <a:spLocks noGrp="1"/>
          </p:cNvSpPr>
          <p:nvPr>
            <p:ph type="sldNum" sz="quarter" idx="5"/>
          </p:nvPr>
        </p:nvSpPr>
        <p:spPr/>
        <p:txBody>
          <a:bodyPr/>
          <a:lstStyle/>
          <a:p>
            <a:fld id="{114A1DC8-80CC-A445-B7EA-B2DEF382374C}" type="slidenum">
              <a:rPr lang="en-US" smtClean="0"/>
              <a:t>11</a:t>
            </a:fld>
            <a:endParaRPr lang="en-US"/>
          </a:p>
        </p:txBody>
      </p:sp>
    </p:spTree>
    <p:extLst>
      <p:ext uri="{BB962C8B-B14F-4D97-AF65-F5344CB8AC3E}">
        <p14:creationId xmlns:p14="http://schemas.microsoft.com/office/powerpoint/2010/main" val="6722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A1DC8-80CC-A445-B7EA-B2DEF382374C}" type="slidenum">
              <a:rPr lang="en-US" smtClean="0"/>
              <a:t>13</a:t>
            </a:fld>
            <a:endParaRPr lang="en-US"/>
          </a:p>
        </p:txBody>
      </p:sp>
    </p:spTree>
    <p:extLst>
      <p:ext uri="{BB962C8B-B14F-4D97-AF65-F5344CB8AC3E}">
        <p14:creationId xmlns:p14="http://schemas.microsoft.com/office/powerpoint/2010/main" val="3912524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encoding methods, could replace the one with a Count for instance</a:t>
            </a:r>
          </a:p>
        </p:txBody>
      </p:sp>
      <p:sp>
        <p:nvSpPr>
          <p:cNvPr id="4" name="Slide Number Placeholder 3"/>
          <p:cNvSpPr>
            <a:spLocks noGrp="1"/>
          </p:cNvSpPr>
          <p:nvPr>
            <p:ph type="sldNum" sz="quarter" idx="5"/>
          </p:nvPr>
        </p:nvSpPr>
        <p:spPr/>
        <p:txBody>
          <a:bodyPr/>
          <a:lstStyle/>
          <a:p>
            <a:fld id="{114A1DC8-80CC-A445-B7EA-B2DEF382374C}" type="slidenum">
              <a:rPr lang="en-US" smtClean="0"/>
              <a:t>14</a:t>
            </a:fld>
            <a:endParaRPr lang="en-US"/>
          </a:p>
        </p:txBody>
      </p:sp>
    </p:spTree>
    <p:extLst>
      <p:ext uri="{BB962C8B-B14F-4D97-AF65-F5344CB8AC3E}">
        <p14:creationId xmlns:p14="http://schemas.microsoft.com/office/powerpoint/2010/main" val="152282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Biomedical not always multinomial and vice versa</a:t>
            </a:r>
          </a:p>
        </p:txBody>
      </p:sp>
      <p:sp>
        <p:nvSpPr>
          <p:cNvPr id="4" name="Slide Number Placeholder 3"/>
          <p:cNvSpPr>
            <a:spLocks noGrp="1"/>
          </p:cNvSpPr>
          <p:nvPr>
            <p:ph type="sldNum" sz="quarter" idx="5"/>
          </p:nvPr>
        </p:nvSpPr>
        <p:spPr/>
        <p:txBody>
          <a:bodyPr/>
          <a:lstStyle/>
          <a:p>
            <a:fld id="{114A1DC8-80CC-A445-B7EA-B2DEF382374C}" type="slidenum">
              <a:rPr lang="en-US" smtClean="0"/>
              <a:t>15</a:t>
            </a:fld>
            <a:endParaRPr lang="en-US"/>
          </a:p>
        </p:txBody>
      </p:sp>
    </p:spTree>
    <p:extLst>
      <p:ext uri="{BB962C8B-B14F-4D97-AF65-F5344CB8AC3E}">
        <p14:creationId xmlns:p14="http://schemas.microsoft.com/office/powerpoint/2010/main" val="227728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0C45-7490-C34C-90FD-F3335BBB3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7F68DB-2FB0-9B4E-9B0B-910620419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78DAE1-DE6E-1E48-9B13-10E0C2B6B77B}"/>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B1EE2C1B-AFAF-2D4C-9009-845158229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28E33-B94A-EE43-84F3-00541DBBB986}"/>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2908663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1F6F-6C7F-0749-815D-DC1BFE32F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C3B655-A7D6-1142-B632-F1E17064CB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091B0-5E5B-5046-95B8-7CEEDF920C6C}"/>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379E4695-E08A-4740-A674-7F241E474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38ADD-A29E-1C48-9654-6AA11BC1361A}"/>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139014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E170B-BBB5-0449-9AC4-A8F0DEC8C4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ED3BB1-07A9-9E47-AFFE-BBA2F2FA88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E1ABE-075A-AB4A-9A77-F0BB948A4390}"/>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3E89C0EE-48A5-054E-86FF-B40AF2862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1889A-9BE8-2747-ABF4-D5CDC3641B35}"/>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3028038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381000"/>
            <a:ext cx="10769600" cy="9906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343561316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4122-9EEB-1B48-92AC-D437ECD4B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64ACA-1EBB-EB40-B0B7-A763A38C8A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73C3B-DD1D-1D4A-ADDA-937F0F796686}"/>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24C3C2B8-1862-6B45-8B89-D528E115F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FE5CA-B05D-DB47-9EB8-E447EC6D391A}"/>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370959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196C-FC49-6947-94AD-40F31E69B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570925-3A81-E34D-AC6A-E869E17679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D4A227-C06F-0141-B718-B87DFA5A5606}"/>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B2615AA5-53DF-D041-9CA6-79C549DD3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F8607-94D6-A44A-A1FD-7C51349C7641}"/>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38495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3C9A-499C-D84B-94D6-3276FCCFB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9B9CF-7BC6-754B-97CC-0048582CFA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66CBAD-C0D6-8043-874F-015209E5E9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9888A6-AB97-7845-8AFD-8907DD059EA4}"/>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6" name="Footer Placeholder 5">
            <a:extLst>
              <a:ext uri="{FF2B5EF4-FFF2-40B4-BE49-F238E27FC236}">
                <a16:creationId xmlns:a16="http://schemas.microsoft.com/office/drawing/2014/main" id="{990DB199-B3FC-3D4C-BD67-2C227F0E8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86E3E-E77F-7F4E-8E53-D1BD54E418C5}"/>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153897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7FAF-24C5-3E42-8731-5E99C37544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137D62-D4FA-2F4B-A8C3-396151A4C0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580368-3CB3-9E4C-AEF2-C044CA8DF9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F4EA1-370E-8943-982C-6D8EBE5F72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D43DA4-E8EF-014F-A5FF-75A406410C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5F9F0F-2210-134E-BD48-9A0ED9F6E272}"/>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8" name="Footer Placeholder 7">
            <a:extLst>
              <a:ext uri="{FF2B5EF4-FFF2-40B4-BE49-F238E27FC236}">
                <a16:creationId xmlns:a16="http://schemas.microsoft.com/office/drawing/2014/main" id="{54FDDDA3-A693-B74A-BDC0-77CB1A395B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0002D9-5A7F-C34F-95E3-AB4015F5C042}"/>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252756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3E70-0543-EC42-9F6E-27D1112867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CE3C08-4D1D-4E41-9FD4-E94AA0DFCB6F}"/>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4" name="Footer Placeholder 3">
            <a:extLst>
              <a:ext uri="{FF2B5EF4-FFF2-40B4-BE49-F238E27FC236}">
                <a16:creationId xmlns:a16="http://schemas.microsoft.com/office/drawing/2014/main" id="{07CDF199-F9AC-3D4C-ADC6-AEEA86377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9A4F1F-A568-094D-99CC-F2CDF53FD30B}"/>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129966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F6A282-5B39-E14C-9CC9-0D3DFB0FF56B}"/>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3" name="Footer Placeholder 2">
            <a:extLst>
              <a:ext uri="{FF2B5EF4-FFF2-40B4-BE49-F238E27FC236}">
                <a16:creationId xmlns:a16="http://schemas.microsoft.com/office/drawing/2014/main" id="{17E43037-F6B8-3C47-A51E-686294BFE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0DF068-1F9B-6A4E-B17E-ECFE45ABD948}"/>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331635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9D39-5957-9F43-8445-32260252C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6A030-DE76-BE46-AEBE-9F5628B0B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0685E-BC40-8A4B-92ED-65D254C22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5B6073-0221-7C4B-903D-CBE7C1CDCDB3}"/>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6" name="Footer Placeholder 5">
            <a:extLst>
              <a:ext uri="{FF2B5EF4-FFF2-40B4-BE49-F238E27FC236}">
                <a16:creationId xmlns:a16="http://schemas.microsoft.com/office/drawing/2014/main" id="{00A9DC35-B629-624F-9DE8-120EACD32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B3888-3E66-A040-A81C-F07195D3AC89}"/>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4243887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6F8E-6AC1-AA40-8A35-CCAE43E79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D5CF5C-9735-9E4E-97EF-D0D8E9198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884919-AC38-F048-BC48-1BB7B369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F2172E-F917-9A4C-800B-6AEBF19BE05F}"/>
              </a:ext>
            </a:extLst>
          </p:cNvPr>
          <p:cNvSpPr>
            <a:spLocks noGrp="1"/>
          </p:cNvSpPr>
          <p:nvPr>
            <p:ph type="dt" sz="half" idx="10"/>
          </p:nvPr>
        </p:nvSpPr>
        <p:spPr/>
        <p:txBody>
          <a:bodyPr/>
          <a:lstStyle/>
          <a:p>
            <a:fld id="{4CE663C0-EAB4-CB4E-9393-D402FFF0207D}" type="datetimeFigureOut">
              <a:rPr lang="en-US" smtClean="0"/>
              <a:t>9/8/23</a:t>
            </a:fld>
            <a:endParaRPr lang="en-US"/>
          </a:p>
        </p:txBody>
      </p:sp>
      <p:sp>
        <p:nvSpPr>
          <p:cNvPr id="6" name="Footer Placeholder 5">
            <a:extLst>
              <a:ext uri="{FF2B5EF4-FFF2-40B4-BE49-F238E27FC236}">
                <a16:creationId xmlns:a16="http://schemas.microsoft.com/office/drawing/2014/main" id="{EFD8AF8C-2161-F447-9234-292DE4798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59216-02E0-5542-B464-B7FEA71D1E97}"/>
              </a:ext>
            </a:extLst>
          </p:cNvPr>
          <p:cNvSpPr>
            <a:spLocks noGrp="1"/>
          </p:cNvSpPr>
          <p:nvPr>
            <p:ph type="sldNum" sz="quarter" idx="12"/>
          </p:nvPr>
        </p:nvSpPr>
        <p:spPr/>
        <p:txBody>
          <a:bodyPr/>
          <a:lstStyle/>
          <a:p>
            <a:fld id="{A14CEE5D-57D2-6D43-8342-475CD1DB6782}" type="slidenum">
              <a:rPr lang="en-US" smtClean="0"/>
              <a:t>‹#›</a:t>
            </a:fld>
            <a:endParaRPr lang="en-US"/>
          </a:p>
        </p:txBody>
      </p:sp>
    </p:spTree>
    <p:extLst>
      <p:ext uri="{BB962C8B-B14F-4D97-AF65-F5344CB8AC3E}">
        <p14:creationId xmlns:p14="http://schemas.microsoft.com/office/powerpoint/2010/main" val="125355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D50F3-D44F-7B4D-9BC7-B4964BD4F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D70E14-AF8A-9843-9DDA-C8CDDF1D4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6E041-7B69-DA4F-A79D-024166680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663C0-EAB4-CB4E-9393-D402FFF0207D}" type="datetimeFigureOut">
              <a:rPr lang="en-US" smtClean="0"/>
              <a:t>9/8/23</a:t>
            </a:fld>
            <a:endParaRPr lang="en-US"/>
          </a:p>
        </p:txBody>
      </p:sp>
      <p:sp>
        <p:nvSpPr>
          <p:cNvPr id="5" name="Footer Placeholder 4">
            <a:extLst>
              <a:ext uri="{FF2B5EF4-FFF2-40B4-BE49-F238E27FC236}">
                <a16:creationId xmlns:a16="http://schemas.microsoft.com/office/drawing/2014/main" id="{9C1769B0-FEE6-FE47-A481-6E2717AD0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BDCB2C-4C1B-0443-A0FC-82C39B883F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CEE5D-57D2-6D43-8342-475CD1DB6782}" type="slidenum">
              <a:rPr lang="en-US" smtClean="0"/>
              <a:t>‹#›</a:t>
            </a:fld>
            <a:endParaRPr lang="en-US"/>
          </a:p>
        </p:txBody>
      </p:sp>
    </p:spTree>
    <p:extLst>
      <p:ext uri="{BB962C8B-B14F-4D97-AF65-F5344CB8AC3E}">
        <p14:creationId xmlns:p14="http://schemas.microsoft.com/office/powerpoint/2010/main" val="1216057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ategorical_variab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eb.stanford.edu/~jurafsky/slp3/slides/7_Sent.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en.wikipedia.org/wiki/Plutchik%27s_Wheel_of_Emotions" TargetMode="External"/><Relationship Id="rId4" Type="http://schemas.openxmlformats.org/officeDocument/2006/relationships/hyperlink" Target="https://en.wikipedia.org/wiki/Robert_Plutchi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huggingface.co/docs/transformers/tasks/sequence_classific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canada.ca/en/public-health/services/reports-publications/canada-communicable-disease-report-ccdr/monthly-issue/2020-46/issue-6-june-4-2020/using-automation-repetitive-work-involved-systematic-review.html" TargetMode="External"/><Relationship Id="rId2" Type="http://schemas.openxmlformats.org/officeDocument/2006/relationships/hyperlink" Target="https://en.wikipedia.org/wiki/Literature_review" TargetMode="External"/><Relationship Id="rId1" Type="http://schemas.openxmlformats.org/officeDocument/2006/relationships/slideLayout" Target="../slideLayouts/slideLayout2.xml"/><Relationship Id="rId4" Type="http://schemas.openxmlformats.org/officeDocument/2006/relationships/hyperlink" Target="https://link.springer.com/article/10.1007/s00590-021-03059-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iencedirect.com/topics/computer-science/word-embedding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n.wikipedia.org/wiki/Frequency_table"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en.wikipedia.org/wiki/Inversely_proportional" TargetMode="External"/><Relationship Id="rId5" Type="http://schemas.openxmlformats.org/officeDocument/2006/relationships/hyperlink" Target="https://en.wikipedia.org/wiki/Natural_language" TargetMode="External"/><Relationship Id="rId4" Type="http://schemas.openxmlformats.org/officeDocument/2006/relationships/hyperlink" Target="https://en.wikipedia.org/wiki/Text_corpu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DCAC-943E-8E44-BACF-866F7D0B3652}"/>
              </a:ext>
            </a:extLst>
          </p:cNvPr>
          <p:cNvSpPr>
            <a:spLocks noGrp="1"/>
          </p:cNvSpPr>
          <p:nvPr>
            <p:ph type="ctrTitle"/>
          </p:nvPr>
        </p:nvSpPr>
        <p:spPr>
          <a:xfrm>
            <a:off x="1524000" y="1122362"/>
            <a:ext cx="9144000" cy="2950873"/>
          </a:xfrm>
        </p:spPr>
        <p:txBody>
          <a:bodyPr>
            <a:normAutofit fontScale="90000"/>
          </a:bodyPr>
          <a:lstStyle/>
          <a:p>
            <a:r>
              <a:rPr lang="en-US" dirty="0"/>
              <a:t>Lecture 7</a:t>
            </a:r>
            <a:br>
              <a:rPr lang="en-US" dirty="0"/>
            </a:br>
            <a:r>
              <a:rPr lang="en-US" dirty="0"/>
              <a:t>Supervised Machine Learning:</a:t>
            </a:r>
            <a:br>
              <a:rPr lang="en-US" dirty="0"/>
            </a:br>
            <a:r>
              <a:rPr lang="en-US" dirty="0"/>
              <a:t>Sentiment Analysis &amp; Biomedical Text Classification</a:t>
            </a:r>
          </a:p>
        </p:txBody>
      </p:sp>
      <p:sp>
        <p:nvSpPr>
          <p:cNvPr id="3" name="Subtitle 2">
            <a:extLst>
              <a:ext uri="{FF2B5EF4-FFF2-40B4-BE49-F238E27FC236}">
                <a16:creationId xmlns:a16="http://schemas.microsoft.com/office/drawing/2014/main" id="{A4F6FCF7-DBF0-A540-938F-EA1B06E2C00C}"/>
              </a:ext>
            </a:extLst>
          </p:cNvPr>
          <p:cNvSpPr>
            <a:spLocks noGrp="1"/>
          </p:cNvSpPr>
          <p:nvPr>
            <p:ph type="subTitle" idx="1"/>
          </p:nvPr>
        </p:nvSpPr>
        <p:spPr>
          <a:xfrm>
            <a:off x="1524000" y="4255181"/>
            <a:ext cx="9144000" cy="1655762"/>
          </a:xfrm>
        </p:spPr>
        <p:txBody>
          <a:bodyPr/>
          <a:lstStyle/>
          <a:p>
            <a:r>
              <a:rPr lang="en-US" dirty="0"/>
              <a:t>Sept 6</a:t>
            </a:r>
            <a:r>
              <a:rPr lang="en-US" baseline="30000" dirty="0"/>
              <a:t>th</a:t>
            </a:r>
            <a:r>
              <a:rPr lang="en-US" dirty="0"/>
              <a:t>, 2023</a:t>
            </a:r>
          </a:p>
        </p:txBody>
      </p:sp>
    </p:spTree>
    <p:extLst>
      <p:ext uri="{BB962C8B-B14F-4D97-AF65-F5344CB8AC3E}">
        <p14:creationId xmlns:p14="http://schemas.microsoft.com/office/powerpoint/2010/main" val="31052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E765-5265-0740-8F1B-5A17E5FEDE00}"/>
              </a:ext>
            </a:extLst>
          </p:cNvPr>
          <p:cNvSpPr>
            <a:spLocks noGrp="1"/>
          </p:cNvSpPr>
          <p:nvPr>
            <p:ph type="title"/>
          </p:nvPr>
        </p:nvSpPr>
        <p:spPr/>
        <p:txBody>
          <a:bodyPr/>
          <a:lstStyle/>
          <a:p>
            <a:r>
              <a:rPr lang="en-US" dirty="0"/>
              <a:t>Supervised Learning: Features</a:t>
            </a:r>
          </a:p>
        </p:txBody>
      </p:sp>
      <p:sp>
        <p:nvSpPr>
          <p:cNvPr id="3" name="Content Placeholder 2">
            <a:extLst>
              <a:ext uri="{FF2B5EF4-FFF2-40B4-BE49-F238E27FC236}">
                <a16:creationId xmlns:a16="http://schemas.microsoft.com/office/drawing/2014/main" id="{1E2C8E92-96D9-CD4E-BED9-36DC1E70CD48}"/>
              </a:ext>
            </a:extLst>
          </p:cNvPr>
          <p:cNvSpPr>
            <a:spLocks noGrp="1"/>
          </p:cNvSpPr>
          <p:nvPr>
            <p:ph idx="1"/>
          </p:nvPr>
        </p:nvSpPr>
        <p:spPr/>
        <p:txBody>
          <a:bodyPr/>
          <a:lstStyle/>
          <a:p>
            <a:r>
              <a:rPr lang="en-US" dirty="0"/>
              <a:t>Feature Definition</a:t>
            </a:r>
          </a:p>
          <a:p>
            <a:pPr lvl="1"/>
            <a:r>
              <a:rPr lang="en-US" dirty="0"/>
              <a:t>Property of phenomenon being observed</a:t>
            </a:r>
          </a:p>
          <a:p>
            <a:pPr lvl="1"/>
            <a:r>
              <a:rPr lang="en-US" dirty="0"/>
              <a:t>A type of input into the machine learning algorithm</a:t>
            </a:r>
          </a:p>
          <a:p>
            <a:pPr lvl="1"/>
            <a:r>
              <a:rPr lang="en-US" dirty="0"/>
              <a:t>Explanatory variable (statistics)</a:t>
            </a:r>
          </a:p>
          <a:p>
            <a:r>
              <a:rPr lang="en-US" dirty="0"/>
              <a:t>So far, all our features have been words, but how can they be represented?</a:t>
            </a:r>
          </a:p>
          <a:p>
            <a:r>
              <a:rPr lang="en-US" dirty="0"/>
              <a:t>Sentiment analysis can (and usually does) use other features</a:t>
            </a:r>
          </a:p>
          <a:p>
            <a:r>
              <a:rPr lang="en-US" dirty="0"/>
              <a:t>How can we encode these features?</a:t>
            </a:r>
          </a:p>
        </p:txBody>
      </p:sp>
    </p:spTree>
    <p:extLst>
      <p:ext uri="{BB962C8B-B14F-4D97-AF65-F5344CB8AC3E}">
        <p14:creationId xmlns:p14="http://schemas.microsoft.com/office/powerpoint/2010/main" val="9845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2183-C736-4843-B6B9-B588C8366075}"/>
              </a:ext>
            </a:extLst>
          </p:cNvPr>
          <p:cNvSpPr>
            <a:spLocks noGrp="1"/>
          </p:cNvSpPr>
          <p:nvPr>
            <p:ph type="title"/>
          </p:nvPr>
        </p:nvSpPr>
        <p:spPr/>
        <p:txBody>
          <a:bodyPr/>
          <a:lstStyle/>
          <a:p>
            <a:r>
              <a:rPr lang="en-US" dirty="0"/>
              <a:t>Categorical Data</a:t>
            </a:r>
          </a:p>
        </p:txBody>
      </p:sp>
      <p:sp>
        <p:nvSpPr>
          <p:cNvPr id="3" name="Content Placeholder 2">
            <a:extLst>
              <a:ext uri="{FF2B5EF4-FFF2-40B4-BE49-F238E27FC236}">
                <a16:creationId xmlns:a16="http://schemas.microsoft.com/office/drawing/2014/main" id="{8F0221F9-8387-AC41-ADA1-8FF33C8F2B1F}"/>
              </a:ext>
            </a:extLst>
          </p:cNvPr>
          <p:cNvSpPr>
            <a:spLocks noGrp="1"/>
          </p:cNvSpPr>
          <p:nvPr>
            <p:ph idx="1"/>
          </p:nvPr>
        </p:nvSpPr>
        <p:spPr/>
        <p:txBody>
          <a:bodyPr/>
          <a:lstStyle/>
          <a:p>
            <a:r>
              <a:rPr lang="en-US" dirty="0">
                <a:hlinkClick r:id="rId3"/>
              </a:rPr>
              <a:t>https://en.wikipedia.org/wiki/Categorical_variable</a:t>
            </a:r>
            <a:endParaRPr lang="en-US" dirty="0"/>
          </a:p>
          <a:p>
            <a:r>
              <a:rPr lang="en-US" dirty="0"/>
              <a:t>Qualitative data with no obvious numeric representation</a:t>
            </a:r>
          </a:p>
          <a:p>
            <a:pPr lvl="1"/>
            <a:r>
              <a:rPr lang="en-US" dirty="0"/>
              <a:t>Words</a:t>
            </a:r>
          </a:p>
          <a:p>
            <a:pPr lvl="1"/>
            <a:r>
              <a:rPr lang="en-US" dirty="0"/>
              <a:t>Types of vehicles (sedan, truck, SUV, etc..)</a:t>
            </a:r>
          </a:p>
          <a:p>
            <a:pPr lvl="1"/>
            <a:r>
              <a:rPr lang="en-US" dirty="0"/>
              <a:t>Blood types (A, B, O, AB)</a:t>
            </a:r>
          </a:p>
          <a:p>
            <a:pPr lvl="1"/>
            <a:r>
              <a:rPr lang="en-US" dirty="0"/>
              <a:t>Colors</a:t>
            </a:r>
          </a:p>
          <a:p>
            <a:pPr lvl="1"/>
            <a:r>
              <a:rPr lang="en-US" dirty="0"/>
              <a:t>Diseases</a:t>
            </a:r>
          </a:p>
          <a:p>
            <a:pPr lvl="1"/>
            <a:r>
              <a:rPr lang="en-US" dirty="0"/>
              <a:t>Cylinders in an engine (4 cylinder, 6, cylinder, 8 cylinder)</a:t>
            </a:r>
          </a:p>
          <a:p>
            <a:r>
              <a:rPr lang="en-US" dirty="0"/>
              <a:t>A numeric representation is often needed for machine learning and statistics</a:t>
            </a:r>
          </a:p>
        </p:txBody>
      </p:sp>
    </p:spTree>
    <p:extLst>
      <p:ext uri="{BB962C8B-B14F-4D97-AF65-F5344CB8AC3E}">
        <p14:creationId xmlns:p14="http://schemas.microsoft.com/office/powerpoint/2010/main" val="22672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0259-31B8-0E4D-A408-1F4F500DBC17}"/>
              </a:ext>
            </a:extLst>
          </p:cNvPr>
          <p:cNvSpPr>
            <a:spLocks noGrp="1"/>
          </p:cNvSpPr>
          <p:nvPr>
            <p:ph type="title"/>
          </p:nvPr>
        </p:nvSpPr>
        <p:spPr/>
        <p:txBody>
          <a:bodyPr/>
          <a:lstStyle/>
          <a:p>
            <a:r>
              <a:rPr lang="en-US" dirty="0"/>
              <a:t>Ordinal Data Encoding</a:t>
            </a:r>
          </a:p>
        </p:txBody>
      </p:sp>
      <p:sp>
        <p:nvSpPr>
          <p:cNvPr id="3" name="Content Placeholder 2">
            <a:extLst>
              <a:ext uri="{FF2B5EF4-FFF2-40B4-BE49-F238E27FC236}">
                <a16:creationId xmlns:a16="http://schemas.microsoft.com/office/drawing/2014/main" id="{17E0FF02-0412-0D4F-BDA4-479FBD43F50B}"/>
              </a:ext>
            </a:extLst>
          </p:cNvPr>
          <p:cNvSpPr>
            <a:spLocks noGrp="1"/>
          </p:cNvSpPr>
          <p:nvPr>
            <p:ph sz="half" idx="1"/>
          </p:nvPr>
        </p:nvSpPr>
        <p:spPr/>
        <p:txBody>
          <a:bodyPr/>
          <a:lstStyle/>
          <a:p>
            <a:r>
              <a:rPr lang="en-US" dirty="0"/>
              <a:t>Ordinal means ordered data</a:t>
            </a:r>
          </a:p>
          <a:p>
            <a:r>
              <a:rPr lang="en-US" dirty="0"/>
              <a:t>The categories have some natural ordering to them, ex) The number of cylinders in a car</a:t>
            </a:r>
          </a:p>
          <a:p>
            <a:r>
              <a:rPr lang="en-US" dirty="0"/>
              <a:t>In this situation, data could potentially be encoded in a single dimension using an obvious numeric representation</a:t>
            </a:r>
          </a:p>
        </p:txBody>
      </p:sp>
      <p:graphicFrame>
        <p:nvGraphicFramePr>
          <p:cNvPr id="5" name="Content Placeholder 4">
            <a:extLst>
              <a:ext uri="{FF2B5EF4-FFF2-40B4-BE49-F238E27FC236}">
                <a16:creationId xmlns:a16="http://schemas.microsoft.com/office/drawing/2014/main" id="{D8B1A10F-9E1B-9D46-8A8B-609BA2C2FB6C}"/>
              </a:ext>
            </a:extLst>
          </p:cNvPr>
          <p:cNvGraphicFramePr>
            <a:graphicFrameLocks noGrp="1"/>
          </p:cNvGraphicFramePr>
          <p:nvPr>
            <p:ph sz="half" idx="2"/>
          </p:nvPr>
        </p:nvGraphicFramePr>
        <p:xfrm>
          <a:off x="6172200" y="1825625"/>
          <a:ext cx="5181600" cy="14833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465157420"/>
                    </a:ext>
                  </a:extLst>
                </a:gridCol>
                <a:gridCol w="2590800">
                  <a:extLst>
                    <a:ext uri="{9D8B030D-6E8A-4147-A177-3AD203B41FA5}">
                      <a16:colId xmlns:a16="http://schemas.microsoft.com/office/drawing/2014/main" val="2220860790"/>
                    </a:ext>
                  </a:extLst>
                </a:gridCol>
              </a:tblGrid>
              <a:tr h="370840">
                <a:tc>
                  <a:txBody>
                    <a:bodyPr/>
                    <a:lstStyle/>
                    <a:p>
                      <a:r>
                        <a:rPr lang="en-US" dirty="0"/>
                        <a:t>Text</a:t>
                      </a:r>
                    </a:p>
                  </a:txBody>
                  <a:tcPr/>
                </a:tc>
                <a:tc>
                  <a:txBody>
                    <a:bodyPr/>
                    <a:lstStyle/>
                    <a:p>
                      <a:r>
                        <a:rPr lang="en-US" dirty="0"/>
                        <a:t>Numeric Representation</a:t>
                      </a:r>
                    </a:p>
                  </a:txBody>
                  <a:tcPr/>
                </a:tc>
                <a:extLst>
                  <a:ext uri="{0D108BD9-81ED-4DB2-BD59-A6C34878D82A}">
                    <a16:rowId xmlns:a16="http://schemas.microsoft.com/office/drawing/2014/main" val="30486266"/>
                  </a:ext>
                </a:extLst>
              </a:tr>
              <a:tr h="370840">
                <a:tc>
                  <a:txBody>
                    <a:bodyPr/>
                    <a:lstStyle/>
                    <a:p>
                      <a:r>
                        <a:rPr lang="en-US" dirty="0"/>
                        <a:t>4 cylinder engine</a:t>
                      </a:r>
                    </a:p>
                  </a:txBody>
                  <a:tcPr/>
                </a:tc>
                <a:tc>
                  <a:txBody>
                    <a:bodyPr/>
                    <a:lstStyle/>
                    <a:p>
                      <a:r>
                        <a:rPr lang="en-US" dirty="0"/>
                        <a:t>4</a:t>
                      </a:r>
                    </a:p>
                  </a:txBody>
                  <a:tcPr/>
                </a:tc>
                <a:extLst>
                  <a:ext uri="{0D108BD9-81ED-4DB2-BD59-A6C34878D82A}">
                    <a16:rowId xmlns:a16="http://schemas.microsoft.com/office/drawing/2014/main" val="359084732"/>
                  </a:ext>
                </a:extLst>
              </a:tr>
              <a:tr h="370840">
                <a:tc>
                  <a:txBody>
                    <a:bodyPr/>
                    <a:lstStyle/>
                    <a:p>
                      <a:r>
                        <a:rPr lang="en-US" dirty="0"/>
                        <a:t>6 cylinder </a:t>
                      </a:r>
                    </a:p>
                  </a:txBody>
                  <a:tcPr/>
                </a:tc>
                <a:tc>
                  <a:txBody>
                    <a:bodyPr/>
                    <a:lstStyle/>
                    <a:p>
                      <a:r>
                        <a:rPr lang="en-US" dirty="0"/>
                        <a:t>6</a:t>
                      </a:r>
                    </a:p>
                  </a:txBody>
                  <a:tcPr/>
                </a:tc>
                <a:extLst>
                  <a:ext uri="{0D108BD9-81ED-4DB2-BD59-A6C34878D82A}">
                    <a16:rowId xmlns:a16="http://schemas.microsoft.com/office/drawing/2014/main" val="571059627"/>
                  </a:ext>
                </a:extLst>
              </a:tr>
              <a:tr h="370840">
                <a:tc>
                  <a:txBody>
                    <a:bodyPr/>
                    <a:lstStyle/>
                    <a:p>
                      <a:r>
                        <a:rPr lang="en-US" dirty="0"/>
                        <a:t>V8</a:t>
                      </a:r>
                    </a:p>
                  </a:txBody>
                  <a:tcPr/>
                </a:tc>
                <a:tc>
                  <a:txBody>
                    <a:bodyPr/>
                    <a:lstStyle/>
                    <a:p>
                      <a:r>
                        <a:rPr lang="en-US" dirty="0"/>
                        <a:t>8</a:t>
                      </a:r>
                    </a:p>
                  </a:txBody>
                  <a:tcPr/>
                </a:tc>
                <a:extLst>
                  <a:ext uri="{0D108BD9-81ED-4DB2-BD59-A6C34878D82A}">
                    <a16:rowId xmlns:a16="http://schemas.microsoft.com/office/drawing/2014/main" val="1973380088"/>
                  </a:ext>
                </a:extLst>
              </a:tr>
            </a:tbl>
          </a:graphicData>
        </a:graphic>
      </p:graphicFrame>
    </p:spTree>
    <p:extLst>
      <p:ext uri="{BB962C8B-B14F-4D97-AF65-F5344CB8AC3E}">
        <p14:creationId xmlns:p14="http://schemas.microsoft.com/office/powerpoint/2010/main" val="28472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DB286-28CC-284F-91BA-6E13700871F1}"/>
              </a:ext>
            </a:extLst>
          </p:cNvPr>
          <p:cNvSpPr>
            <a:spLocks noGrp="1"/>
          </p:cNvSpPr>
          <p:nvPr>
            <p:ph type="title"/>
          </p:nvPr>
        </p:nvSpPr>
        <p:spPr/>
        <p:txBody>
          <a:bodyPr/>
          <a:lstStyle/>
          <a:p>
            <a:r>
              <a:rPr lang="en-US" dirty="0"/>
              <a:t>Nominal Data: Label Encoding</a:t>
            </a:r>
          </a:p>
        </p:txBody>
      </p:sp>
      <p:sp>
        <p:nvSpPr>
          <p:cNvPr id="3" name="Content Placeholder 2">
            <a:extLst>
              <a:ext uri="{FF2B5EF4-FFF2-40B4-BE49-F238E27FC236}">
                <a16:creationId xmlns:a16="http://schemas.microsoft.com/office/drawing/2014/main" id="{79B6A53B-9086-7049-A4C3-5800E855F05D}"/>
              </a:ext>
            </a:extLst>
          </p:cNvPr>
          <p:cNvSpPr>
            <a:spLocks noGrp="1"/>
          </p:cNvSpPr>
          <p:nvPr>
            <p:ph sz="half" idx="1"/>
          </p:nvPr>
        </p:nvSpPr>
        <p:spPr/>
        <p:txBody>
          <a:bodyPr>
            <a:normAutofit lnSpcReduction="10000"/>
          </a:bodyPr>
          <a:lstStyle/>
          <a:p>
            <a:r>
              <a:rPr lang="en-US" dirty="0"/>
              <a:t>Simply assign each type of data (for example a word) an integer</a:t>
            </a:r>
          </a:p>
          <a:p>
            <a:r>
              <a:rPr lang="en-US" dirty="0"/>
              <a:t>Variety of python toolkits will do label encoding for you</a:t>
            </a:r>
          </a:p>
          <a:p>
            <a:pPr lvl="1"/>
            <a:r>
              <a:rPr lang="en-US" dirty="0"/>
              <a:t>from </a:t>
            </a:r>
            <a:r>
              <a:rPr lang="en-US" dirty="0" err="1"/>
              <a:t>sklearn.preprocessing</a:t>
            </a:r>
            <a:r>
              <a:rPr lang="en-US" dirty="0"/>
              <a:t> import </a:t>
            </a:r>
            <a:r>
              <a:rPr lang="en-US" dirty="0" err="1"/>
              <a:t>LabelEncoder</a:t>
            </a:r>
            <a:endParaRPr lang="en-US" dirty="0"/>
          </a:p>
          <a:p>
            <a:r>
              <a:rPr lang="en-US" dirty="0"/>
              <a:t>Problems occur if you draw to make numeric comparison between the different categories</a:t>
            </a:r>
          </a:p>
          <a:p>
            <a:pPr lvl="1"/>
            <a:r>
              <a:rPr lang="en-US" dirty="0"/>
              <a:t>Blood type O isn’t really 4 times “more” than type A</a:t>
            </a:r>
          </a:p>
          <a:p>
            <a:endParaRPr lang="en-US" dirty="0"/>
          </a:p>
        </p:txBody>
      </p:sp>
      <p:graphicFrame>
        <p:nvGraphicFramePr>
          <p:cNvPr id="5" name="Content Placeholder 4">
            <a:extLst>
              <a:ext uri="{FF2B5EF4-FFF2-40B4-BE49-F238E27FC236}">
                <a16:creationId xmlns:a16="http://schemas.microsoft.com/office/drawing/2014/main" id="{4C30728C-B65E-FB49-8528-9B05BE170723}"/>
              </a:ext>
            </a:extLst>
          </p:cNvPr>
          <p:cNvGraphicFramePr>
            <a:graphicFrameLocks noGrp="1"/>
          </p:cNvGraphicFramePr>
          <p:nvPr>
            <p:ph sz="half" idx="2"/>
          </p:nvPr>
        </p:nvGraphicFramePr>
        <p:xfrm>
          <a:off x="6172200" y="1825625"/>
          <a:ext cx="5181600" cy="1854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825415632"/>
                    </a:ext>
                  </a:extLst>
                </a:gridCol>
                <a:gridCol w="2590800">
                  <a:extLst>
                    <a:ext uri="{9D8B030D-6E8A-4147-A177-3AD203B41FA5}">
                      <a16:colId xmlns:a16="http://schemas.microsoft.com/office/drawing/2014/main" val="1972264035"/>
                    </a:ext>
                  </a:extLst>
                </a:gridCol>
              </a:tblGrid>
              <a:tr h="370840">
                <a:tc>
                  <a:txBody>
                    <a:bodyPr/>
                    <a:lstStyle/>
                    <a:p>
                      <a:r>
                        <a:rPr lang="en-US" dirty="0"/>
                        <a:t>Text Category</a:t>
                      </a:r>
                    </a:p>
                  </a:txBody>
                  <a:tcPr/>
                </a:tc>
                <a:tc>
                  <a:txBody>
                    <a:bodyPr/>
                    <a:lstStyle/>
                    <a:p>
                      <a:r>
                        <a:rPr lang="en-US" dirty="0"/>
                        <a:t>Numeric Value</a:t>
                      </a:r>
                    </a:p>
                  </a:txBody>
                  <a:tcPr/>
                </a:tc>
                <a:extLst>
                  <a:ext uri="{0D108BD9-81ED-4DB2-BD59-A6C34878D82A}">
                    <a16:rowId xmlns:a16="http://schemas.microsoft.com/office/drawing/2014/main" val="3546959703"/>
                  </a:ext>
                </a:extLst>
              </a:tr>
              <a:tr h="370840">
                <a:tc>
                  <a:txBody>
                    <a:bodyPr/>
                    <a:lstStyle/>
                    <a:p>
                      <a:r>
                        <a:rPr lang="en-US" dirty="0"/>
                        <a:t>A</a:t>
                      </a:r>
                    </a:p>
                  </a:txBody>
                  <a:tcPr/>
                </a:tc>
                <a:tc>
                  <a:txBody>
                    <a:bodyPr/>
                    <a:lstStyle/>
                    <a:p>
                      <a:r>
                        <a:rPr lang="en-US" dirty="0"/>
                        <a:t>1</a:t>
                      </a:r>
                    </a:p>
                  </a:txBody>
                  <a:tcPr/>
                </a:tc>
                <a:extLst>
                  <a:ext uri="{0D108BD9-81ED-4DB2-BD59-A6C34878D82A}">
                    <a16:rowId xmlns:a16="http://schemas.microsoft.com/office/drawing/2014/main" val="3096355605"/>
                  </a:ext>
                </a:extLst>
              </a:tr>
              <a:tr h="370840">
                <a:tc>
                  <a:txBody>
                    <a:bodyPr/>
                    <a:lstStyle/>
                    <a:p>
                      <a:r>
                        <a:rPr lang="en-US" dirty="0"/>
                        <a:t>B</a:t>
                      </a:r>
                    </a:p>
                  </a:txBody>
                  <a:tcPr/>
                </a:tc>
                <a:tc>
                  <a:txBody>
                    <a:bodyPr/>
                    <a:lstStyle/>
                    <a:p>
                      <a:r>
                        <a:rPr lang="en-US" dirty="0"/>
                        <a:t>2</a:t>
                      </a:r>
                    </a:p>
                  </a:txBody>
                  <a:tcPr/>
                </a:tc>
                <a:extLst>
                  <a:ext uri="{0D108BD9-81ED-4DB2-BD59-A6C34878D82A}">
                    <a16:rowId xmlns:a16="http://schemas.microsoft.com/office/drawing/2014/main" val="620685653"/>
                  </a:ext>
                </a:extLst>
              </a:tr>
              <a:tr h="370840">
                <a:tc>
                  <a:txBody>
                    <a:bodyPr/>
                    <a:lstStyle/>
                    <a:p>
                      <a:r>
                        <a:rPr lang="en-US" dirty="0"/>
                        <a:t>AB</a:t>
                      </a:r>
                    </a:p>
                  </a:txBody>
                  <a:tcPr/>
                </a:tc>
                <a:tc>
                  <a:txBody>
                    <a:bodyPr/>
                    <a:lstStyle/>
                    <a:p>
                      <a:r>
                        <a:rPr lang="en-US" dirty="0"/>
                        <a:t>3</a:t>
                      </a:r>
                    </a:p>
                  </a:txBody>
                  <a:tcPr/>
                </a:tc>
                <a:extLst>
                  <a:ext uri="{0D108BD9-81ED-4DB2-BD59-A6C34878D82A}">
                    <a16:rowId xmlns:a16="http://schemas.microsoft.com/office/drawing/2014/main" val="4258356395"/>
                  </a:ext>
                </a:extLst>
              </a:tr>
              <a:tr h="370840">
                <a:tc>
                  <a:txBody>
                    <a:bodyPr/>
                    <a:lstStyle/>
                    <a:p>
                      <a:r>
                        <a:rPr lang="en-US" dirty="0"/>
                        <a:t>O</a:t>
                      </a:r>
                    </a:p>
                  </a:txBody>
                  <a:tcPr/>
                </a:tc>
                <a:tc>
                  <a:txBody>
                    <a:bodyPr/>
                    <a:lstStyle/>
                    <a:p>
                      <a:r>
                        <a:rPr lang="en-US" dirty="0"/>
                        <a:t>4</a:t>
                      </a:r>
                    </a:p>
                  </a:txBody>
                  <a:tcPr/>
                </a:tc>
                <a:extLst>
                  <a:ext uri="{0D108BD9-81ED-4DB2-BD59-A6C34878D82A}">
                    <a16:rowId xmlns:a16="http://schemas.microsoft.com/office/drawing/2014/main" val="70826694"/>
                  </a:ext>
                </a:extLst>
              </a:tr>
            </a:tbl>
          </a:graphicData>
        </a:graphic>
      </p:graphicFrame>
    </p:spTree>
    <p:extLst>
      <p:ext uri="{BB962C8B-B14F-4D97-AF65-F5344CB8AC3E}">
        <p14:creationId xmlns:p14="http://schemas.microsoft.com/office/powerpoint/2010/main" val="332899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8C99-1D41-5A41-86D5-C6903B70D0A6}"/>
              </a:ext>
            </a:extLst>
          </p:cNvPr>
          <p:cNvSpPr>
            <a:spLocks noGrp="1"/>
          </p:cNvSpPr>
          <p:nvPr>
            <p:ph type="title"/>
          </p:nvPr>
        </p:nvSpPr>
        <p:spPr/>
        <p:txBody>
          <a:bodyPr/>
          <a:lstStyle/>
          <a:p>
            <a:r>
              <a:rPr lang="en-US" dirty="0"/>
              <a:t>Nominal Data: “One Hot” Encoding</a:t>
            </a:r>
          </a:p>
        </p:txBody>
      </p:sp>
      <p:sp>
        <p:nvSpPr>
          <p:cNvPr id="3" name="Content Placeholder 2">
            <a:extLst>
              <a:ext uri="{FF2B5EF4-FFF2-40B4-BE49-F238E27FC236}">
                <a16:creationId xmlns:a16="http://schemas.microsoft.com/office/drawing/2014/main" id="{CEC0B134-0D50-6A45-AA7B-D4932916CB3F}"/>
              </a:ext>
            </a:extLst>
          </p:cNvPr>
          <p:cNvSpPr>
            <a:spLocks noGrp="1"/>
          </p:cNvSpPr>
          <p:nvPr>
            <p:ph sz="half" idx="1"/>
          </p:nvPr>
        </p:nvSpPr>
        <p:spPr/>
        <p:txBody>
          <a:bodyPr>
            <a:normAutofit lnSpcReduction="10000"/>
          </a:bodyPr>
          <a:lstStyle/>
          <a:p>
            <a:r>
              <a:rPr lang="en-US" dirty="0"/>
              <a:t>Avoid comparing apples to oranges</a:t>
            </a:r>
          </a:p>
          <a:p>
            <a:r>
              <a:rPr lang="en-US" dirty="0"/>
              <a:t>Various libraries will do one-hot encoding for you</a:t>
            </a:r>
          </a:p>
          <a:p>
            <a:pPr lvl="1"/>
            <a:r>
              <a:rPr lang="en-US" dirty="0"/>
              <a:t>from </a:t>
            </a:r>
            <a:r>
              <a:rPr lang="en-US" dirty="0" err="1"/>
              <a:t>sklearn.preprocessing</a:t>
            </a:r>
            <a:r>
              <a:rPr lang="en-US" dirty="0"/>
              <a:t> import </a:t>
            </a:r>
            <a:r>
              <a:rPr lang="en-US" dirty="0" err="1"/>
              <a:t>OneHotEncoder</a:t>
            </a:r>
            <a:endParaRPr lang="en-US" dirty="0"/>
          </a:p>
          <a:p>
            <a:r>
              <a:rPr lang="en-US" dirty="0"/>
              <a:t>One hot encoding being supplanted by non-sparse context sensitive word vectors</a:t>
            </a:r>
          </a:p>
          <a:p>
            <a:pPr lvl="1"/>
            <a:r>
              <a:rPr lang="en-US" dirty="0"/>
              <a:t>One-hot good place to start though</a:t>
            </a:r>
          </a:p>
        </p:txBody>
      </p:sp>
      <p:sp>
        <p:nvSpPr>
          <p:cNvPr id="4" name="Content Placeholder 3">
            <a:extLst>
              <a:ext uri="{FF2B5EF4-FFF2-40B4-BE49-F238E27FC236}">
                <a16:creationId xmlns:a16="http://schemas.microsoft.com/office/drawing/2014/main" id="{AA39815E-7210-A547-B260-6FAC6909CF15}"/>
              </a:ext>
            </a:extLst>
          </p:cNvPr>
          <p:cNvSpPr>
            <a:spLocks noGrp="1"/>
          </p:cNvSpPr>
          <p:nvPr>
            <p:ph sz="half" idx="2"/>
          </p:nvPr>
        </p:nvSpPr>
        <p:spPr/>
        <p:txBody>
          <a:bodyPr>
            <a:normAutofit lnSpcReduction="10000"/>
          </a:bodyPr>
          <a:lstStyle/>
          <a:p>
            <a:r>
              <a:rPr lang="en-US" dirty="0"/>
              <a:t>Input text</a:t>
            </a:r>
          </a:p>
          <a:p>
            <a:pPr lvl="1"/>
            <a:r>
              <a:rPr lang="en-US" dirty="0"/>
              <a:t>apple, oranges, carrots, apple</a:t>
            </a:r>
          </a:p>
          <a:p>
            <a:r>
              <a:rPr lang="en-US" dirty="0"/>
              <a:t>Output vectors</a:t>
            </a:r>
          </a:p>
          <a:p>
            <a:pPr lvl="1"/>
            <a:r>
              <a:rPr lang="en-US" dirty="0"/>
              <a:t>[1, 0, 0, 0]</a:t>
            </a:r>
          </a:p>
          <a:p>
            <a:pPr lvl="1"/>
            <a:r>
              <a:rPr lang="en-US" dirty="0"/>
              <a:t>[0, 1, 0, 0]</a:t>
            </a:r>
          </a:p>
          <a:p>
            <a:pPr lvl="1"/>
            <a:r>
              <a:rPr lang="en-US" dirty="0"/>
              <a:t>[0, 0, 1, 0]</a:t>
            </a:r>
          </a:p>
          <a:p>
            <a:pPr lvl="1"/>
            <a:r>
              <a:rPr lang="en-US" dirty="0"/>
              <a:t>[1, 0, 0, 0]</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1653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4B568-838F-CA4E-A2C7-53B074E24561}"/>
              </a:ext>
            </a:extLst>
          </p:cNvPr>
          <p:cNvSpPr>
            <a:spLocks noGrp="1"/>
          </p:cNvSpPr>
          <p:nvPr>
            <p:ph type="title"/>
          </p:nvPr>
        </p:nvSpPr>
        <p:spPr/>
        <p:txBody>
          <a:bodyPr/>
          <a:lstStyle/>
          <a:p>
            <a:r>
              <a:rPr lang="en-US" dirty="0"/>
              <a:t>Supervised Learning: Text Classification</a:t>
            </a:r>
          </a:p>
        </p:txBody>
      </p:sp>
      <p:sp>
        <p:nvSpPr>
          <p:cNvPr id="6" name="Content Placeholder 5">
            <a:extLst>
              <a:ext uri="{FF2B5EF4-FFF2-40B4-BE49-F238E27FC236}">
                <a16:creationId xmlns:a16="http://schemas.microsoft.com/office/drawing/2014/main" id="{0B44196C-9BD0-2D4F-B83E-5244FB4C21BC}"/>
              </a:ext>
            </a:extLst>
          </p:cNvPr>
          <p:cNvSpPr>
            <a:spLocks noGrp="1"/>
          </p:cNvSpPr>
          <p:nvPr>
            <p:ph idx="1"/>
          </p:nvPr>
        </p:nvSpPr>
        <p:spPr/>
        <p:txBody>
          <a:bodyPr>
            <a:normAutofit lnSpcReduction="10000"/>
          </a:bodyPr>
          <a:lstStyle/>
          <a:p>
            <a:r>
              <a:rPr lang="en-US" dirty="0"/>
              <a:t>Modified Stanford Slides (from slide 20+)</a:t>
            </a:r>
          </a:p>
          <a:p>
            <a:r>
              <a:rPr lang="en-US" dirty="0">
                <a:hlinkClick r:id="rId3"/>
              </a:rPr>
              <a:t>https://web.stanford.edu/~jurafsky/slp3/slides/7_Sent.pdf</a:t>
            </a:r>
            <a:endParaRPr lang="en-US" dirty="0"/>
          </a:p>
          <a:p>
            <a:pPr lvl="1"/>
            <a:r>
              <a:rPr lang="en-US" dirty="0"/>
              <a:t>Some extra, some missing, some edited…</a:t>
            </a:r>
          </a:p>
          <a:p>
            <a:r>
              <a:rPr lang="en-US" dirty="0"/>
              <a:t>Sentiment Analysis is one of many simple (yes/no/</a:t>
            </a:r>
            <a:r>
              <a:rPr lang="en-US" dirty="0" err="1"/>
              <a:t>sorta</a:t>
            </a:r>
            <a:r>
              <a:rPr lang="en-US" dirty="0"/>
              <a:t>) document classification tasks, others we have seen before include:</a:t>
            </a:r>
          </a:p>
          <a:p>
            <a:pPr lvl="1"/>
            <a:r>
              <a:rPr lang="en-US" dirty="0"/>
              <a:t>Assessing Grammatical Correctness (</a:t>
            </a:r>
            <a:r>
              <a:rPr lang="en-US" dirty="0" err="1"/>
              <a:t>CoLA</a:t>
            </a:r>
            <a:r>
              <a:rPr lang="en-US" dirty="0"/>
              <a:t>)</a:t>
            </a:r>
          </a:p>
          <a:p>
            <a:pPr lvl="1"/>
            <a:r>
              <a:rPr lang="en-US" dirty="0"/>
              <a:t>Determine correctness of statement given input paragraph (NLI)</a:t>
            </a:r>
          </a:p>
          <a:p>
            <a:r>
              <a:rPr lang="en-US" dirty="0"/>
              <a:t>Multi-Class Text Classification</a:t>
            </a:r>
          </a:p>
          <a:p>
            <a:pPr lvl="1"/>
            <a:r>
              <a:rPr lang="en-US" dirty="0"/>
              <a:t>Assign labels from a large list to a document, ex) Billing Codes</a:t>
            </a:r>
          </a:p>
          <a:p>
            <a:pPr lvl="1"/>
            <a:r>
              <a:rPr lang="en-US" dirty="0"/>
              <a:t>Assign MESH terms to scientific documents</a:t>
            </a:r>
          </a:p>
        </p:txBody>
      </p:sp>
    </p:spTree>
    <p:extLst>
      <p:ext uri="{BB962C8B-B14F-4D97-AF65-F5344CB8AC3E}">
        <p14:creationId xmlns:p14="http://schemas.microsoft.com/office/powerpoint/2010/main" val="3108000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 Applications</a:t>
            </a:r>
          </a:p>
        </p:txBody>
      </p:sp>
      <p:sp>
        <p:nvSpPr>
          <p:cNvPr id="3" name="Content Placeholder 2"/>
          <p:cNvSpPr>
            <a:spLocks noGrp="1"/>
          </p:cNvSpPr>
          <p:nvPr>
            <p:ph idx="1"/>
          </p:nvPr>
        </p:nvSpPr>
        <p:spPr>
          <a:xfrm>
            <a:off x="1016000" y="1803400"/>
            <a:ext cx="10566400" cy="4445000"/>
          </a:xfrm>
        </p:spPr>
        <p:txBody>
          <a:bodyPr>
            <a:normAutofit lnSpcReduction="10000"/>
          </a:bodyPr>
          <a:lstStyle/>
          <a:p>
            <a:r>
              <a:rPr lang="en-US" dirty="0"/>
              <a:t>Movies Reviews</a:t>
            </a:r>
          </a:p>
          <a:p>
            <a:r>
              <a:rPr lang="en-US" dirty="0"/>
              <a:t>Marketing / Sales / Customer Service</a:t>
            </a:r>
          </a:p>
          <a:p>
            <a:pPr lvl="1"/>
            <a:r>
              <a:rPr lang="en-US" dirty="0"/>
              <a:t>Surveys</a:t>
            </a:r>
          </a:p>
          <a:p>
            <a:pPr lvl="1"/>
            <a:r>
              <a:rPr lang="en-US" dirty="0"/>
              <a:t>Chatbots</a:t>
            </a:r>
          </a:p>
          <a:p>
            <a:pPr lvl="1"/>
            <a:r>
              <a:rPr lang="en-US" dirty="0"/>
              <a:t>Call center performance monitoring</a:t>
            </a:r>
          </a:p>
          <a:p>
            <a:r>
              <a:rPr lang="en-US" dirty="0"/>
              <a:t>Worker happiness monitoring? </a:t>
            </a:r>
          </a:p>
          <a:p>
            <a:r>
              <a:rPr lang="en-US" dirty="0"/>
              <a:t>Corporate and government surveillance?</a:t>
            </a:r>
          </a:p>
          <a:p>
            <a:endParaRPr lang="en-US" dirty="0"/>
          </a:p>
          <a:p>
            <a:r>
              <a:rPr lang="en-US" dirty="0"/>
              <a:t>Will try to focus on “non-evil” or “less-evil” applications for this course…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16</a:t>
            </a:fld>
            <a:endParaRPr lang="en-US" dirty="0"/>
          </a:p>
        </p:txBody>
      </p:sp>
    </p:spTree>
    <p:extLst>
      <p:ext uri="{BB962C8B-B14F-4D97-AF65-F5344CB8AC3E}">
        <p14:creationId xmlns:p14="http://schemas.microsoft.com/office/powerpoint/2010/main" val="332320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005A39-A42D-B64E-B1B0-54375C697015}"/>
              </a:ext>
            </a:extLst>
          </p:cNvPr>
          <p:cNvPicPr>
            <a:picLocks noChangeAspect="1"/>
          </p:cNvPicPr>
          <p:nvPr/>
        </p:nvPicPr>
        <p:blipFill>
          <a:blip r:embed="rId3"/>
          <a:stretch>
            <a:fillRect/>
          </a:stretch>
        </p:blipFill>
        <p:spPr>
          <a:xfrm>
            <a:off x="1233907" y="0"/>
            <a:ext cx="9724185" cy="6858000"/>
          </a:xfrm>
          <a:prstGeom prst="rect">
            <a:avLst/>
          </a:prstGeom>
        </p:spPr>
      </p:pic>
    </p:spTree>
    <p:extLst>
      <p:ext uri="{BB962C8B-B14F-4D97-AF65-F5344CB8AC3E}">
        <p14:creationId xmlns:p14="http://schemas.microsoft.com/office/powerpoint/2010/main" val="605912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0F6F3D-783D-AE44-8D7E-69B70249B362}"/>
              </a:ext>
            </a:extLst>
          </p:cNvPr>
          <p:cNvPicPr>
            <a:picLocks noChangeAspect="1"/>
          </p:cNvPicPr>
          <p:nvPr/>
        </p:nvPicPr>
        <p:blipFill>
          <a:blip r:embed="rId3"/>
          <a:stretch>
            <a:fillRect/>
          </a:stretch>
        </p:blipFill>
        <p:spPr>
          <a:xfrm>
            <a:off x="97873" y="371061"/>
            <a:ext cx="11969750" cy="6858000"/>
          </a:xfrm>
          <a:prstGeom prst="rect">
            <a:avLst/>
          </a:prstGeom>
        </p:spPr>
      </p:pic>
    </p:spTree>
    <p:extLst>
      <p:ext uri="{BB962C8B-B14F-4D97-AF65-F5344CB8AC3E}">
        <p14:creationId xmlns:p14="http://schemas.microsoft.com/office/powerpoint/2010/main" val="2147905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63557-74F4-D740-92BC-6E7DF4D2A6FF}"/>
              </a:ext>
            </a:extLst>
          </p:cNvPr>
          <p:cNvPicPr>
            <a:picLocks noChangeAspect="1"/>
          </p:cNvPicPr>
          <p:nvPr/>
        </p:nvPicPr>
        <p:blipFill>
          <a:blip r:embed="rId3"/>
          <a:stretch>
            <a:fillRect/>
          </a:stretch>
        </p:blipFill>
        <p:spPr>
          <a:xfrm>
            <a:off x="0" y="65877"/>
            <a:ext cx="12192000" cy="6726246"/>
          </a:xfrm>
          <a:prstGeom prst="rect">
            <a:avLst/>
          </a:prstGeom>
        </p:spPr>
      </p:pic>
    </p:spTree>
    <p:extLst>
      <p:ext uri="{BB962C8B-B14F-4D97-AF65-F5344CB8AC3E}">
        <p14:creationId xmlns:p14="http://schemas.microsoft.com/office/powerpoint/2010/main" val="2764116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CFDA-894F-1041-9E4A-B96588C92D4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E621218-C71F-9B47-8B08-854554E5B2A3}"/>
              </a:ext>
            </a:extLst>
          </p:cNvPr>
          <p:cNvSpPr>
            <a:spLocks noGrp="1"/>
          </p:cNvSpPr>
          <p:nvPr>
            <p:ph idx="1"/>
          </p:nvPr>
        </p:nvSpPr>
        <p:spPr/>
        <p:txBody>
          <a:bodyPr/>
          <a:lstStyle/>
          <a:p>
            <a:r>
              <a:rPr lang="en-US" dirty="0"/>
              <a:t>Naïve Bayes leftovers (from slide 40)</a:t>
            </a:r>
          </a:p>
          <a:p>
            <a:r>
              <a:rPr lang="en-US" dirty="0"/>
              <a:t>Supervised Learning Intro</a:t>
            </a:r>
          </a:p>
          <a:p>
            <a:pPr lvl="1"/>
            <a:r>
              <a:rPr lang="en-US" dirty="0"/>
              <a:t>Definition</a:t>
            </a:r>
          </a:p>
          <a:p>
            <a:pPr lvl="1"/>
            <a:r>
              <a:rPr lang="en-US" dirty="0"/>
              <a:t>Regularization</a:t>
            </a:r>
          </a:p>
          <a:p>
            <a:pPr lvl="1"/>
            <a:r>
              <a:rPr lang="en-US" dirty="0"/>
              <a:t>Cross-fold Validation</a:t>
            </a:r>
          </a:p>
          <a:p>
            <a:r>
              <a:rPr lang="en-US" dirty="0"/>
              <a:t>Sentiment Analysis (abbreviated)</a:t>
            </a:r>
          </a:p>
          <a:p>
            <a:r>
              <a:rPr lang="en-US" dirty="0"/>
              <a:t>Document Classification in Biomedical Space (3 slides)</a:t>
            </a:r>
          </a:p>
        </p:txBody>
      </p:sp>
    </p:spTree>
    <p:extLst>
      <p:ext uri="{BB962C8B-B14F-4D97-AF65-F5344CB8AC3E}">
        <p14:creationId xmlns:p14="http://schemas.microsoft.com/office/powerpoint/2010/main" val="1497864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FEC69-D265-7040-9E9F-8D3D58DA4AA2}"/>
              </a:ext>
            </a:extLst>
          </p:cNvPr>
          <p:cNvPicPr>
            <a:picLocks noChangeAspect="1"/>
          </p:cNvPicPr>
          <p:nvPr/>
        </p:nvPicPr>
        <p:blipFill>
          <a:blip r:embed="rId3"/>
          <a:stretch>
            <a:fillRect/>
          </a:stretch>
        </p:blipFill>
        <p:spPr>
          <a:xfrm>
            <a:off x="0" y="13739"/>
            <a:ext cx="12192000" cy="6830522"/>
          </a:xfrm>
          <a:prstGeom prst="rect">
            <a:avLst/>
          </a:prstGeom>
        </p:spPr>
      </p:pic>
      <p:pic>
        <p:nvPicPr>
          <p:cNvPr id="3" name="Picture 2">
            <a:extLst>
              <a:ext uri="{FF2B5EF4-FFF2-40B4-BE49-F238E27FC236}">
                <a16:creationId xmlns:a16="http://schemas.microsoft.com/office/drawing/2014/main" id="{743DD1F7-B0A3-D229-5C88-E8F870752587}"/>
              </a:ext>
            </a:extLst>
          </p:cNvPr>
          <p:cNvPicPr>
            <a:picLocks noChangeAspect="1"/>
          </p:cNvPicPr>
          <p:nvPr/>
        </p:nvPicPr>
        <p:blipFill>
          <a:blip r:embed="rId4"/>
          <a:stretch>
            <a:fillRect/>
          </a:stretch>
        </p:blipFill>
        <p:spPr>
          <a:xfrm>
            <a:off x="1232452" y="1038523"/>
            <a:ext cx="8640969" cy="5188619"/>
          </a:xfrm>
          <a:prstGeom prst="rect">
            <a:avLst/>
          </a:prstGeom>
        </p:spPr>
      </p:pic>
    </p:spTree>
    <p:extLst>
      <p:ext uri="{BB962C8B-B14F-4D97-AF65-F5344CB8AC3E}">
        <p14:creationId xmlns:p14="http://schemas.microsoft.com/office/powerpoint/2010/main" val="42526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0FEDA-08F4-9443-86C4-181E0EE8D36E}"/>
              </a:ext>
            </a:extLst>
          </p:cNvPr>
          <p:cNvPicPr>
            <a:picLocks noChangeAspect="1"/>
          </p:cNvPicPr>
          <p:nvPr/>
        </p:nvPicPr>
        <p:blipFill>
          <a:blip r:embed="rId2"/>
          <a:stretch>
            <a:fillRect/>
          </a:stretch>
        </p:blipFill>
        <p:spPr>
          <a:xfrm>
            <a:off x="261258" y="360192"/>
            <a:ext cx="11930742" cy="6497808"/>
          </a:xfrm>
          <a:prstGeom prst="rect">
            <a:avLst/>
          </a:prstGeom>
        </p:spPr>
      </p:pic>
    </p:spTree>
    <p:extLst>
      <p:ext uri="{BB962C8B-B14F-4D97-AF65-F5344CB8AC3E}">
        <p14:creationId xmlns:p14="http://schemas.microsoft.com/office/powerpoint/2010/main" val="352702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4A2B-9784-8C40-A560-9639294B979E}"/>
              </a:ext>
            </a:extLst>
          </p:cNvPr>
          <p:cNvPicPr>
            <a:picLocks noChangeAspect="1"/>
          </p:cNvPicPr>
          <p:nvPr/>
        </p:nvPicPr>
        <p:blipFill>
          <a:blip r:embed="rId3"/>
          <a:stretch>
            <a:fillRect/>
          </a:stretch>
        </p:blipFill>
        <p:spPr>
          <a:xfrm>
            <a:off x="0" y="119428"/>
            <a:ext cx="12192000" cy="6619144"/>
          </a:xfrm>
          <a:prstGeom prst="rect">
            <a:avLst/>
          </a:prstGeom>
        </p:spPr>
      </p:pic>
      <p:sp>
        <p:nvSpPr>
          <p:cNvPr id="3" name="Donut 2">
            <a:extLst>
              <a:ext uri="{FF2B5EF4-FFF2-40B4-BE49-F238E27FC236}">
                <a16:creationId xmlns:a16="http://schemas.microsoft.com/office/drawing/2014/main" id="{3F96893D-5EB5-6641-971D-257CE621B71B}"/>
              </a:ext>
            </a:extLst>
          </p:cNvPr>
          <p:cNvSpPr/>
          <p:nvPr/>
        </p:nvSpPr>
        <p:spPr>
          <a:xfrm>
            <a:off x="-159026" y="3578087"/>
            <a:ext cx="12642574" cy="2411896"/>
          </a:xfrm>
          <a:prstGeom prst="donut">
            <a:avLst>
              <a:gd name="adj" fmla="val 57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552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ntiment.christopherpotts.net/figures/emotion-scherer.png">
            <a:extLst>
              <a:ext uri="{FF2B5EF4-FFF2-40B4-BE49-F238E27FC236}">
                <a16:creationId xmlns:a16="http://schemas.microsoft.com/office/drawing/2014/main" id="{92EE7D32-29CE-454B-9861-B6C92C91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58" y="0"/>
            <a:ext cx="10528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Donut 2">
            <a:extLst>
              <a:ext uri="{FF2B5EF4-FFF2-40B4-BE49-F238E27FC236}">
                <a16:creationId xmlns:a16="http://schemas.microsoft.com/office/drawing/2014/main" id="{A5A8200C-9EB3-254D-8808-4EFDB254330A}"/>
              </a:ext>
            </a:extLst>
          </p:cNvPr>
          <p:cNvSpPr/>
          <p:nvPr/>
        </p:nvSpPr>
        <p:spPr>
          <a:xfrm>
            <a:off x="3631095" y="0"/>
            <a:ext cx="9051235" cy="1113183"/>
          </a:xfrm>
          <a:prstGeom prst="donut">
            <a:avLst>
              <a:gd name="adj" fmla="val 576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5444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utchik-wheel.svg">
            <a:extLst>
              <a:ext uri="{FF2B5EF4-FFF2-40B4-BE49-F238E27FC236}">
                <a16:creationId xmlns:a16="http://schemas.microsoft.com/office/drawing/2014/main" id="{59DDE21D-1096-1549-BD9A-847AC4D1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0"/>
            <a:ext cx="6781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242D29-E3AD-6C4A-A175-4F37C0F36032}"/>
              </a:ext>
            </a:extLst>
          </p:cNvPr>
          <p:cNvSpPr/>
          <p:nvPr/>
        </p:nvSpPr>
        <p:spPr>
          <a:xfrm>
            <a:off x="319429" y="380817"/>
            <a:ext cx="4180382" cy="954107"/>
          </a:xfrm>
          <a:prstGeom prst="rect">
            <a:avLst/>
          </a:prstGeom>
        </p:spPr>
        <p:txBody>
          <a:bodyPr wrap="square">
            <a:spAutoFit/>
          </a:bodyPr>
          <a:lstStyle/>
          <a:p>
            <a:r>
              <a:rPr lang="en-US" sz="2800" dirty="0">
                <a:hlinkClick r:id="rId4" tooltip="en:Robert Plutchik"/>
              </a:rPr>
              <a:t>Robert </a:t>
            </a:r>
            <a:r>
              <a:rPr lang="en-US" sz="2800" dirty="0" err="1">
                <a:hlinkClick r:id="rId4" tooltip="en:Robert Plutchik"/>
              </a:rPr>
              <a:t>Plutchik</a:t>
            </a:r>
            <a:r>
              <a:rPr lang="en-US" sz="2800" dirty="0" err="1"/>
              <a:t>'s</a:t>
            </a:r>
            <a:r>
              <a:rPr lang="en-US" sz="2800" dirty="0"/>
              <a:t> </a:t>
            </a:r>
            <a:r>
              <a:rPr lang="en-US" sz="2800" dirty="0">
                <a:hlinkClick r:id="rId5" tooltip="en:Plutchik's Wheel of Emotions"/>
              </a:rPr>
              <a:t>Wheel of Emotions</a:t>
            </a:r>
            <a:r>
              <a:rPr lang="en-US" sz="2800" dirty="0"/>
              <a:t>.</a:t>
            </a:r>
          </a:p>
        </p:txBody>
      </p:sp>
    </p:spTree>
    <p:extLst>
      <p:ext uri="{BB962C8B-B14F-4D97-AF65-F5344CB8AC3E}">
        <p14:creationId xmlns:p14="http://schemas.microsoft.com/office/powerpoint/2010/main" val="221953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5EF1A-A887-F64E-B3EC-4CF648583A34}"/>
              </a:ext>
            </a:extLst>
          </p:cNvPr>
          <p:cNvPicPr>
            <a:picLocks noChangeAspect="1"/>
          </p:cNvPicPr>
          <p:nvPr/>
        </p:nvPicPr>
        <p:blipFill>
          <a:blip r:embed="rId3"/>
          <a:stretch>
            <a:fillRect/>
          </a:stretch>
        </p:blipFill>
        <p:spPr>
          <a:xfrm>
            <a:off x="0" y="154919"/>
            <a:ext cx="12192000" cy="6548161"/>
          </a:xfrm>
          <a:prstGeom prst="rect">
            <a:avLst/>
          </a:prstGeom>
        </p:spPr>
      </p:pic>
    </p:spTree>
    <p:extLst>
      <p:ext uri="{BB962C8B-B14F-4D97-AF65-F5344CB8AC3E}">
        <p14:creationId xmlns:p14="http://schemas.microsoft.com/office/powerpoint/2010/main" val="18122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DCC9F-6689-F240-A8D6-A12F33E46CF6}"/>
              </a:ext>
            </a:extLst>
          </p:cNvPr>
          <p:cNvPicPr>
            <a:picLocks noChangeAspect="1"/>
          </p:cNvPicPr>
          <p:nvPr/>
        </p:nvPicPr>
        <p:blipFill>
          <a:blip r:embed="rId3"/>
          <a:stretch>
            <a:fillRect/>
          </a:stretch>
        </p:blipFill>
        <p:spPr>
          <a:xfrm>
            <a:off x="0" y="478398"/>
            <a:ext cx="12192000" cy="5901203"/>
          </a:xfrm>
          <a:prstGeom prst="rect">
            <a:avLst/>
          </a:prstGeom>
        </p:spPr>
      </p:pic>
    </p:spTree>
    <p:extLst>
      <p:ext uri="{BB962C8B-B14F-4D97-AF65-F5344CB8AC3E}">
        <p14:creationId xmlns:p14="http://schemas.microsoft.com/office/powerpoint/2010/main" val="120213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1FC5F-D89F-2441-8665-DC57671377C7}"/>
              </a:ext>
            </a:extLst>
          </p:cNvPr>
          <p:cNvPicPr>
            <a:picLocks noChangeAspect="1"/>
          </p:cNvPicPr>
          <p:nvPr/>
        </p:nvPicPr>
        <p:blipFill>
          <a:blip r:embed="rId3"/>
          <a:stretch>
            <a:fillRect/>
          </a:stretch>
        </p:blipFill>
        <p:spPr>
          <a:xfrm>
            <a:off x="0" y="1024943"/>
            <a:ext cx="12192000" cy="4808113"/>
          </a:xfrm>
          <a:prstGeom prst="rect">
            <a:avLst/>
          </a:prstGeom>
        </p:spPr>
      </p:pic>
    </p:spTree>
    <p:extLst>
      <p:ext uri="{BB962C8B-B14F-4D97-AF65-F5344CB8AC3E}">
        <p14:creationId xmlns:p14="http://schemas.microsoft.com/office/powerpoint/2010/main" val="2007217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15BB22-C4B5-1D42-BD9A-B47BD11B8445}"/>
              </a:ext>
            </a:extLst>
          </p:cNvPr>
          <p:cNvPicPr>
            <a:picLocks noChangeAspect="1"/>
          </p:cNvPicPr>
          <p:nvPr/>
        </p:nvPicPr>
        <p:blipFill>
          <a:blip r:embed="rId2"/>
          <a:stretch>
            <a:fillRect/>
          </a:stretch>
        </p:blipFill>
        <p:spPr>
          <a:xfrm>
            <a:off x="0" y="237126"/>
            <a:ext cx="12192000" cy="6383748"/>
          </a:xfrm>
          <a:prstGeom prst="rect">
            <a:avLst/>
          </a:prstGeom>
        </p:spPr>
      </p:pic>
    </p:spTree>
    <p:extLst>
      <p:ext uri="{BB962C8B-B14F-4D97-AF65-F5344CB8AC3E}">
        <p14:creationId xmlns:p14="http://schemas.microsoft.com/office/powerpoint/2010/main" val="4160770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E76D8E-D7FF-F042-BE98-AB15BEFE8FD5}"/>
              </a:ext>
            </a:extLst>
          </p:cNvPr>
          <p:cNvPicPr>
            <a:picLocks noChangeAspect="1"/>
          </p:cNvPicPr>
          <p:nvPr/>
        </p:nvPicPr>
        <p:blipFill>
          <a:blip r:embed="rId3"/>
          <a:stretch>
            <a:fillRect/>
          </a:stretch>
        </p:blipFill>
        <p:spPr>
          <a:xfrm>
            <a:off x="132522" y="306959"/>
            <a:ext cx="12059478" cy="6244081"/>
          </a:xfrm>
          <a:prstGeom prst="rect">
            <a:avLst/>
          </a:prstGeom>
        </p:spPr>
      </p:pic>
    </p:spTree>
    <p:extLst>
      <p:ext uri="{BB962C8B-B14F-4D97-AF65-F5344CB8AC3E}">
        <p14:creationId xmlns:p14="http://schemas.microsoft.com/office/powerpoint/2010/main" val="211675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6A2E5-8357-D345-89EA-C6E53D709495}"/>
              </a:ext>
            </a:extLst>
          </p:cNvPr>
          <p:cNvSpPr>
            <a:spLocks noGrp="1"/>
          </p:cNvSpPr>
          <p:nvPr>
            <p:ph type="title"/>
          </p:nvPr>
        </p:nvSpPr>
        <p:spPr/>
        <p:txBody>
          <a:bodyPr/>
          <a:lstStyle/>
          <a:p>
            <a:r>
              <a:rPr lang="en-US" dirty="0"/>
              <a:t>Supervised Machine Learning Intro</a:t>
            </a:r>
          </a:p>
        </p:txBody>
      </p:sp>
      <p:sp>
        <p:nvSpPr>
          <p:cNvPr id="3" name="Content Placeholder 2">
            <a:extLst>
              <a:ext uri="{FF2B5EF4-FFF2-40B4-BE49-F238E27FC236}">
                <a16:creationId xmlns:a16="http://schemas.microsoft.com/office/drawing/2014/main" id="{4AE57650-176D-DD4C-83F9-417CFFAB25A8}"/>
              </a:ext>
            </a:extLst>
          </p:cNvPr>
          <p:cNvSpPr>
            <a:spLocks noGrp="1"/>
          </p:cNvSpPr>
          <p:nvPr>
            <p:ph idx="1"/>
          </p:nvPr>
        </p:nvSpPr>
        <p:spPr/>
        <p:txBody>
          <a:bodyPr>
            <a:normAutofit lnSpcReduction="10000"/>
          </a:bodyPr>
          <a:lstStyle/>
          <a:p>
            <a:r>
              <a:rPr lang="en-US" dirty="0"/>
              <a:t>Supervised machine learning algorithms learn a function that maps some input to some output based on examples of input-output pairs</a:t>
            </a:r>
          </a:p>
          <a:p>
            <a:r>
              <a:rPr lang="en-US" dirty="0"/>
              <a:t>You need labelled data which can be hard to come across depending on your task</a:t>
            </a:r>
          </a:p>
          <a:p>
            <a:r>
              <a:rPr lang="en-US" dirty="0"/>
              <a:t>Examples</a:t>
            </a:r>
          </a:p>
          <a:p>
            <a:pPr lvl="1"/>
            <a:r>
              <a:rPr lang="en-US" b="1" dirty="0"/>
              <a:t>Naïve Bayes</a:t>
            </a:r>
          </a:p>
          <a:p>
            <a:pPr lvl="1"/>
            <a:r>
              <a:rPr lang="en-US" dirty="0"/>
              <a:t>Linear regression, logistic regression</a:t>
            </a:r>
          </a:p>
          <a:p>
            <a:pPr lvl="1"/>
            <a:r>
              <a:rPr lang="en-US" dirty="0"/>
              <a:t>Support Vector Machines</a:t>
            </a:r>
          </a:p>
          <a:p>
            <a:pPr lvl="1"/>
            <a:r>
              <a:rPr lang="en-US" dirty="0"/>
              <a:t>Decision Trees</a:t>
            </a:r>
          </a:p>
          <a:p>
            <a:pPr lvl="1"/>
            <a:r>
              <a:rPr lang="en-US" dirty="0"/>
              <a:t>Neural Networks</a:t>
            </a:r>
          </a:p>
          <a:p>
            <a:pPr lvl="1"/>
            <a:r>
              <a:rPr lang="en-US" dirty="0"/>
              <a:t>Many others…</a:t>
            </a:r>
          </a:p>
        </p:txBody>
      </p:sp>
    </p:spTree>
    <p:extLst>
      <p:ext uri="{BB962C8B-B14F-4D97-AF65-F5344CB8AC3E}">
        <p14:creationId xmlns:p14="http://schemas.microsoft.com/office/powerpoint/2010/main" val="39304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E9A28-AB19-EC49-8819-E61BC38E3D3D}"/>
              </a:ext>
            </a:extLst>
          </p:cNvPr>
          <p:cNvPicPr>
            <a:picLocks noChangeAspect="1"/>
          </p:cNvPicPr>
          <p:nvPr/>
        </p:nvPicPr>
        <p:blipFill>
          <a:blip r:embed="rId3"/>
          <a:stretch>
            <a:fillRect/>
          </a:stretch>
        </p:blipFill>
        <p:spPr>
          <a:xfrm>
            <a:off x="0" y="208365"/>
            <a:ext cx="12192000" cy="6441270"/>
          </a:xfrm>
          <a:prstGeom prst="rect">
            <a:avLst/>
          </a:prstGeom>
        </p:spPr>
      </p:pic>
    </p:spTree>
    <p:extLst>
      <p:ext uri="{BB962C8B-B14F-4D97-AF65-F5344CB8AC3E}">
        <p14:creationId xmlns:p14="http://schemas.microsoft.com/office/powerpoint/2010/main" val="149700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7E10F7-9CF5-1A4D-BA4A-30EB632B1A08}"/>
              </a:ext>
            </a:extLst>
          </p:cNvPr>
          <p:cNvPicPr>
            <a:picLocks noChangeAspect="1"/>
          </p:cNvPicPr>
          <p:nvPr/>
        </p:nvPicPr>
        <p:blipFill>
          <a:blip r:embed="rId3"/>
          <a:stretch>
            <a:fillRect/>
          </a:stretch>
        </p:blipFill>
        <p:spPr>
          <a:xfrm>
            <a:off x="1199837" y="0"/>
            <a:ext cx="9792325" cy="6858000"/>
          </a:xfrm>
          <a:prstGeom prst="rect">
            <a:avLst/>
          </a:prstGeom>
        </p:spPr>
      </p:pic>
      <p:sp>
        <p:nvSpPr>
          <p:cNvPr id="3" name="Donut 2">
            <a:extLst>
              <a:ext uri="{FF2B5EF4-FFF2-40B4-BE49-F238E27FC236}">
                <a16:creationId xmlns:a16="http://schemas.microsoft.com/office/drawing/2014/main" id="{7A553EE1-2B3B-C340-8DE2-A44158C93F5D}"/>
              </a:ext>
            </a:extLst>
          </p:cNvPr>
          <p:cNvSpPr/>
          <p:nvPr/>
        </p:nvSpPr>
        <p:spPr>
          <a:xfrm>
            <a:off x="543339" y="3684104"/>
            <a:ext cx="5711687" cy="1099931"/>
          </a:xfrm>
          <a:prstGeom prst="donut">
            <a:avLst>
              <a:gd name="adj" fmla="val 33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F819619E-D4FC-1242-BF18-5C84994BEEC6}"/>
              </a:ext>
            </a:extLst>
          </p:cNvPr>
          <p:cNvSpPr txBox="1"/>
          <p:nvPr/>
        </p:nvSpPr>
        <p:spPr>
          <a:xfrm>
            <a:off x="7593496" y="3684104"/>
            <a:ext cx="2749310" cy="1323439"/>
          </a:xfrm>
          <a:prstGeom prst="rect">
            <a:avLst/>
          </a:prstGeom>
          <a:noFill/>
        </p:spPr>
        <p:txBody>
          <a:bodyPr wrap="square" rtlCol="0">
            <a:spAutoFit/>
          </a:bodyPr>
          <a:lstStyle/>
          <a:p>
            <a:r>
              <a:rPr lang="en-US" sz="4000" b="1" dirty="0"/>
              <a:t>Feature Engineering</a:t>
            </a:r>
          </a:p>
        </p:txBody>
      </p:sp>
    </p:spTree>
    <p:extLst>
      <p:ext uri="{BB962C8B-B14F-4D97-AF65-F5344CB8AC3E}">
        <p14:creationId xmlns:p14="http://schemas.microsoft.com/office/powerpoint/2010/main" val="327649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CDC0B-50FF-824E-8A98-044EDC76B6BC}"/>
              </a:ext>
            </a:extLst>
          </p:cNvPr>
          <p:cNvPicPr>
            <a:picLocks noChangeAspect="1"/>
          </p:cNvPicPr>
          <p:nvPr/>
        </p:nvPicPr>
        <p:blipFill>
          <a:blip r:embed="rId3"/>
          <a:stretch>
            <a:fillRect/>
          </a:stretch>
        </p:blipFill>
        <p:spPr>
          <a:xfrm>
            <a:off x="0" y="716005"/>
            <a:ext cx="12192000" cy="5425989"/>
          </a:xfrm>
          <a:prstGeom prst="rect">
            <a:avLst/>
          </a:prstGeom>
        </p:spPr>
      </p:pic>
    </p:spTree>
    <p:extLst>
      <p:ext uri="{BB962C8B-B14F-4D97-AF65-F5344CB8AC3E}">
        <p14:creationId xmlns:p14="http://schemas.microsoft.com/office/powerpoint/2010/main" val="3503327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22E02-E21E-B543-97DA-969D8FA620A1}"/>
              </a:ext>
            </a:extLst>
          </p:cNvPr>
          <p:cNvPicPr>
            <a:picLocks noChangeAspect="1"/>
          </p:cNvPicPr>
          <p:nvPr/>
        </p:nvPicPr>
        <p:blipFill>
          <a:blip r:embed="rId3"/>
          <a:stretch>
            <a:fillRect/>
          </a:stretch>
        </p:blipFill>
        <p:spPr>
          <a:xfrm>
            <a:off x="2482148" y="0"/>
            <a:ext cx="7227704" cy="6858000"/>
          </a:xfrm>
          <a:prstGeom prst="rect">
            <a:avLst/>
          </a:prstGeom>
        </p:spPr>
      </p:pic>
    </p:spTree>
    <p:extLst>
      <p:ext uri="{BB962C8B-B14F-4D97-AF65-F5344CB8AC3E}">
        <p14:creationId xmlns:p14="http://schemas.microsoft.com/office/powerpoint/2010/main" val="2246681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FCB51-C362-B64D-9F6D-A4B143B04922}"/>
              </a:ext>
            </a:extLst>
          </p:cNvPr>
          <p:cNvPicPr>
            <a:picLocks noChangeAspect="1"/>
          </p:cNvPicPr>
          <p:nvPr/>
        </p:nvPicPr>
        <p:blipFill>
          <a:blip r:embed="rId2"/>
          <a:stretch>
            <a:fillRect/>
          </a:stretch>
        </p:blipFill>
        <p:spPr>
          <a:xfrm>
            <a:off x="0" y="57098"/>
            <a:ext cx="12192000" cy="6743804"/>
          </a:xfrm>
          <a:prstGeom prst="rect">
            <a:avLst/>
          </a:prstGeom>
        </p:spPr>
      </p:pic>
    </p:spTree>
    <p:extLst>
      <p:ext uri="{BB962C8B-B14F-4D97-AF65-F5344CB8AC3E}">
        <p14:creationId xmlns:p14="http://schemas.microsoft.com/office/powerpoint/2010/main" val="423334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B0F54-CB23-CA4A-A51D-E260756C4F08}"/>
              </a:ext>
            </a:extLst>
          </p:cNvPr>
          <p:cNvPicPr>
            <a:picLocks noChangeAspect="1"/>
          </p:cNvPicPr>
          <p:nvPr/>
        </p:nvPicPr>
        <p:blipFill>
          <a:blip r:embed="rId3"/>
          <a:stretch>
            <a:fillRect/>
          </a:stretch>
        </p:blipFill>
        <p:spPr>
          <a:xfrm>
            <a:off x="1376063" y="500105"/>
            <a:ext cx="9118600" cy="5511800"/>
          </a:xfrm>
          <a:prstGeom prst="rect">
            <a:avLst/>
          </a:prstGeom>
        </p:spPr>
      </p:pic>
    </p:spTree>
    <p:extLst>
      <p:ext uri="{BB962C8B-B14F-4D97-AF65-F5344CB8AC3E}">
        <p14:creationId xmlns:p14="http://schemas.microsoft.com/office/powerpoint/2010/main" val="98496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9303-B9EC-DB44-867E-0C14B96238D7}"/>
              </a:ext>
            </a:extLst>
          </p:cNvPr>
          <p:cNvSpPr>
            <a:spLocks noGrp="1"/>
          </p:cNvSpPr>
          <p:nvPr>
            <p:ph type="title"/>
          </p:nvPr>
        </p:nvSpPr>
        <p:spPr/>
        <p:txBody>
          <a:bodyPr/>
          <a:lstStyle/>
          <a:p>
            <a:r>
              <a:rPr lang="en-US" dirty="0"/>
              <a:t>Results (Pang and Lee)</a:t>
            </a:r>
          </a:p>
        </p:txBody>
      </p:sp>
      <p:sp>
        <p:nvSpPr>
          <p:cNvPr id="3" name="Content Placeholder 2">
            <a:extLst>
              <a:ext uri="{FF2B5EF4-FFF2-40B4-BE49-F238E27FC236}">
                <a16:creationId xmlns:a16="http://schemas.microsoft.com/office/drawing/2014/main" id="{D025BF10-A446-6742-B064-36C2540B03C1}"/>
              </a:ext>
            </a:extLst>
          </p:cNvPr>
          <p:cNvSpPr>
            <a:spLocks noGrp="1"/>
          </p:cNvSpPr>
          <p:nvPr>
            <p:ph idx="1"/>
          </p:nvPr>
        </p:nvSpPr>
        <p:spPr/>
        <p:txBody>
          <a:bodyPr/>
          <a:lstStyle/>
          <a:p>
            <a:r>
              <a:rPr lang="en-US" dirty="0"/>
              <a:t>Binary seems to work better than full word counts</a:t>
            </a:r>
          </a:p>
          <a:p>
            <a:pPr lvl="1"/>
            <a:r>
              <a:rPr lang="en-US" dirty="0"/>
              <a:t>Could also use log(</a:t>
            </a:r>
            <a:r>
              <a:rPr lang="en-US" dirty="0" err="1"/>
              <a:t>freq</a:t>
            </a:r>
            <a:r>
              <a:rPr lang="en-US" dirty="0"/>
              <a:t>(w))</a:t>
            </a:r>
          </a:p>
          <a:p>
            <a:r>
              <a:rPr lang="en-US" dirty="0" err="1"/>
              <a:t>MaxEnt</a:t>
            </a:r>
            <a:r>
              <a:rPr lang="en-US" dirty="0"/>
              <a:t> and SVM do better than Naïve Bayes in general</a:t>
            </a:r>
          </a:p>
        </p:txBody>
      </p:sp>
    </p:spTree>
    <p:extLst>
      <p:ext uri="{BB962C8B-B14F-4D97-AF65-F5344CB8AC3E}">
        <p14:creationId xmlns:p14="http://schemas.microsoft.com/office/powerpoint/2010/main" val="3983643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84FCC-16EB-CD40-BBBD-9F8D25A84570}"/>
              </a:ext>
            </a:extLst>
          </p:cNvPr>
          <p:cNvPicPr>
            <a:picLocks noChangeAspect="1"/>
          </p:cNvPicPr>
          <p:nvPr/>
        </p:nvPicPr>
        <p:blipFill>
          <a:blip r:embed="rId2"/>
          <a:stretch>
            <a:fillRect/>
          </a:stretch>
        </p:blipFill>
        <p:spPr>
          <a:xfrm>
            <a:off x="1031873" y="675861"/>
            <a:ext cx="9987861" cy="5613124"/>
          </a:xfrm>
          <a:prstGeom prst="rect">
            <a:avLst/>
          </a:prstGeom>
        </p:spPr>
      </p:pic>
    </p:spTree>
    <p:extLst>
      <p:ext uri="{BB962C8B-B14F-4D97-AF65-F5344CB8AC3E}">
        <p14:creationId xmlns:p14="http://schemas.microsoft.com/office/powerpoint/2010/main" val="2345052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747F3D-2AE2-C14F-AA45-C153323E86FA}"/>
              </a:ext>
            </a:extLst>
          </p:cNvPr>
          <p:cNvPicPr>
            <a:picLocks noChangeAspect="1"/>
          </p:cNvPicPr>
          <p:nvPr/>
        </p:nvPicPr>
        <p:blipFill>
          <a:blip r:embed="rId2"/>
          <a:stretch>
            <a:fillRect/>
          </a:stretch>
        </p:blipFill>
        <p:spPr>
          <a:xfrm>
            <a:off x="1280316" y="636104"/>
            <a:ext cx="10153549" cy="5285409"/>
          </a:xfrm>
          <a:prstGeom prst="rect">
            <a:avLst/>
          </a:prstGeom>
        </p:spPr>
      </p:pic>
    </p:spTree>
    <p:extLst>
      <p:ext uri="{BB962C8B-B14F-4D97-AF65-F5344CB8AC3E}">
        <p14:creationId xmlns:p14="http://schemas.microsoft.com/office/powerpoint/2010/main" val="288663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5283200" y="177800"/>
            <a:ext cx="6400800" cy="2540000"/>
          </a:xfrm>
        </p:spPr>
        <p:txBody>
          <a:bodyPr/>
          <a:lstStyle/>
          <a:p>
            <a:r>
              <a:rPr lang="en-US" sz="5333">
                <a:latin typeface="Calibri (Headings)"/>
                <a:cs typeface="Calibri (Headings)"/>
              </a:rPr>
              <a:t>Text Classification and Na</a:t>
            </a:r>
            <a:r>
              <a:rPr lang="fr-FR" sz="5333">
                <a:latin typeface="Calibri (Headings)"/>
                <a:cs typeface="Calibri (Headings)"/>
              </a:rPr>
              <a:t>ï</a:t>
            </a:r>
            <a:r>
              <a:rPr lang="en-US" sz="5333">
                <a:latin typeface="Calibri (Headings)"/>
                <a:cs typeface="Calibri (Headings)"/>
              </a:rPr>
              <a:t>ve Bayes</a:t>
            </a:r>
            <a:endParaRPr lang="en-US" sz="5333"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4800" dirty="0">
                <a:solidFill>
                  <a:srgbClr val="A4001D"/>
                </a:solidFill>
                <a:latin typeface="Calibri"/>
                <a:ea typeface="ＭＳ Ｐゴシック" charset="0"/>
                <a:cs typeface="Calibri"/>
              </a:rPr>
              <a:t>Text Classification: Practical Issues</a:t>
            </a:r>
          </a:p>
        </p:txBody>
      </p:sp>
    </p:spTree>
    <p:extLst>
      <p:ext uri="{BB962C8B-B14F-4D97-AF65-F5344CB8AC3E}">
        <p14:creationId xmlns:p14="http://schemas.microsoft.com/office/powerpoint/2010/main" val="1228009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0478B-0950-6442-8CBC-E0DDF1BFA843}"/>
              </a:ext>
            </a:extLst>
          </p:cNvPr>
          <p:cNvSpPr>
            <a:spLocks noGrp="1"/>
          </p:cNvSpPr>
          <p:nvPr>
            <p:ph type="title"/>
          </p:nvPr>
        </p:nvSpPr>
        <p:spPr/>
        <p:txBody>
          <a:bodyPr/>
          <a:lstStyle/>
          <a:p>
            <a:r>
              <a:rPr lang="en-US" dirty="0"/>
              <a:t>Supervised Learning: Regularization</a:t>
            </a:r>
          </a:p>
        </p:txBody>
      </p:sp>
      <p:sp>
        <p:nvSpPr>
          <p:cNvPr id="3" name="Content Placeholder 2">
            <a:extLst>
              <a:ext uri="{FF2B5EF4-FFF2-40B4-BE49-F238E27FC236}">
                <a16:creationId xmlns:a16="http://schemas.microsoft.com/office/drawing/2014/main" id="{90E2EDD1-941F-8342-B6AB-CF3250E355EA}"/>
              </a:ext>
            </a:extLst>
          </p:cNvPr>
          <p:cNvSpPr>
            <a:spLocks noGrp="1"/>
          </p:cNvSpPr>
          <p:nvPr>
            <p:ph idx="1"/>
          </p:nvPr>
        </p:nvSpPr>
        <p:spPr/>
        <p:txBody>
          <a:bodyPr/>
          <a:lstStyle/>
          <a:p>
            <a:r>
              <a:rPr lang="en-US" dirty="0"/>
              <a:t>Smoothing is a form of </a:t>
            </a:r>
            <a:r>
              <a:rPr lang="en-US" i="1" dirty="0"/>
              <a:t>statistical or mathematical regularization</a:t>
            </a:r>
            <a:r>
              <a:rPr lang="en-US" dirty="0"/>
              <a:t> to better condition ill-fitting data </a:t>
            </a:r>
            <a:r>
              <a:rPr lang="en-US" b="1" dirty="0"/>
              <a:t>to avoid over-fitting</a:t>
            </a:r>
            <a:endParaRPr lang="en-US" dirty="0"/>
          </a:p>
          <a:p>
            <a:pPr lvl="1"/>
            <a:r>
              <a:rPr lang="en-US" dirty="0"/>
              <a:t>Smoothing is a form of </a:t>
            </a:r>
            <a:r>
              <a:rPr lang="en-US" b="1" dirty="0"/>
              <a:t>regularization</a:t>
            </a:r>
          </a:p>
          <a:p>
            <a:r>
              <a:rPr lang="en-US" dirty="0"/>
              <a:t>Note:</a:t>
            </a:r>
          </a:p>
          <a:p>
            <a:pPr lvl="1"/>
            <a:r>
              <a:rPr lang="en-US" u="sng" dirty="0"/>
              <a:t>Regularization means something quite different in linguistics </a:t>
            </a:r>
            <a:r>
              <a:rPr lang="en-US" dirty="0"/>
              <a:t>which is the replacement of irregular forms of speech/syntax/morphology with a more regular one</a:t>
            </a:r>
          </a:p>
          <a:p>
            <a:pPr lvl="1"/>
            <a:r>
              <a:rPr lang="en-US" dirty="0"/>
              <a:t>Ex) “Mice” -&gt; “</a:t>
            </a:r>
            <a:r>
              <a:rPr lang="en-US" dirty="0" err="1"/>
              <a:t>Mouses</a:t>
            </a:r>
            <a:r>
              <a:rPr lang="en-US" dirty="0"/>
              <a:t>” would be (inappropriate) regularization</a:t>
            </a:r>
          </a:p>
        </p:txBody>
      </p:sp>
    </p:spTree>
    <p:extLst>
      <p:ext uri="{BB962C8B-B14F-4D97-AF65-F5344CB8AC3E}">
        <p14:creationId xmlns:p14="http://schemas.microsoft.com/office/powerpoint/2010/main" val="414459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E93D819E-6B48-E24C-8E34-4D8EC5CE1E38}" type="slidenum">
              <a:rPr lang="en-US" sz="1600">
                <a:solidFill>
                  <a:srgbClr val="898989"/>
                </a:solidFill>
                <a:latin typeface="Calibri" charset="0"/>
              </a:rPr>
              <a:pPr eaLnBrk="1" hangingPunct="1"/>
              <a:t>40</a:t>
            </a:fld>
            <a:endParaRPr lang="en-US" sz="1600">
              <a:solidFill>
                <a:srgbClr val="898989"/>
              </a:solidFill>
              <a:latin typeface="Calibri" charset="0"/>
            </a:endParaRPr>
          </a:p>
        </p:txBody>
      </p:sp>
      <p:sp>
        <p:nvSpPr>
          <p:cNvPr id="56323"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The Real World</a:t>
            </a:r>
          </a:p>
        </p:txBody>
      </p:sp>
      <p:sp>
        <p:nvSpPr>
          <p:cNvPr id="56324"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Gee, I’m building a text classifier for real, now!</a:t>
            </a:r>
          </a:p>
          <a:p>
            <a:pPr eaLnBrk="1" hangingPunct="1"/>
            <a:r>
              <a:rPr lang="en-US" dirty="0">
                <a:latin typeface="Calibri" charset="0"/>
                <a:ea typeface="ＭＳ Ｐゴシック" charset="0"/>
                <a:cs typeface="ＭＳ Ｐゴシック" charset="0"/>
              </a:rPr>
              <a:t>What should I do?</a:t>
            </a:r>
          </a:p>
        </p:txBody>
      </p:sp>
      <p:sp>
        <p:nvSpPr>
          <p:cNvPr id="56325" name="TextBox 4"/>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spTree>
    <p:extLst>
      <p:ext uri="{BB962C8B-B14F-4D97-AF65-F5344CB8AC3E}">
        <p14:creationId xmlns:p14="http://schemas.microsoft.com/office/powerpoint/2010/main" val="33500049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8BA3F27A-247D-4641-BB88-BB430BF7C007}" type="slidenum">
              <a:rPr lang="en-US" sz="1600">
                <a:solidFill>
                  <a:srgbClr val="898989"/>
                </a:solidFill>
                <a:latin typeface="Calibri" charset="0"/>
              </a:rPr>
              <a:pPr eaLnBrk="1" hangingPunct="1"/>
              <a:t>41</a:t>
            </a:fld>
            <a:endParaRPr lang="en-US" sz="1600">
              <a:solidFill>
                <a:srgbClr val="898989"/>
              </a:solidFill>
              <a:latin typeface="Calibri" charset="0"/>
            </a:endParaRPr>
          </a:p>
        </p:txBody>
      </p:sp>
      <p:sp>
        <p:nvSpPr>
          <p:cNvPr id="57347"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No training data?</a:t>
            </a:r>
            <a:br>
              <a:rPr lang="en-US" dirty="0">
                <a:latin typeface="Calibri (Headings)"/>
                <a:ea typeface="ＭＳ Ｐゴシック" charset="0"/>
                <a:cs typeface="Calibri (Headings)"/>
              </a:rPr>
            </a:br>
            <a:r>
              <a:rPr lang="en-US" dirty="0">
                <a:latin typeface="Calibri (Headings)"/>
                <a:ea typeface="ＭＳ Ｐゴシック" charset="0"/>
                <a:cs typeface="Calibri (Headings)"/>
              </a:rPr>
              <a:t>Manually written rules </a:t>
            </a:r>
            <a:r>
              <a:rPr lang="en-US" dirty="0">
                <a:solidFill>
                  <a:srgbClr val="FF0000"/>
                </a:solidFill>
                <a:latin typeface="Calibri (Headings)"/>
                <a:ea typeface="ＭＳ Ｐゴシック" charset="0"/>
                <a:cs typeface="Calibri (Headings)"/>
              </a:rPr>
              <a:t>(or zero-shot LLM!)</a:t>
            </a:r>
          </a:p>
        </p:txBody>
      </p:sp>
      <p:sp>
        <p:nvSpPr>
          <p:cNvPr id="57348" name="Rectangle 3"/>
          <p:cNvSpPr>
            <a:spLocks noGrp="1" noChangeArrowheads="1"/>
          </p:cNvSpPr>
          <p:nvPr>
            <p:ph type="body" idx="1"/>
          </p:nvPr>
        </p:nvSpPr>
        <p:spPr/>
        <p:txBody>
          <a:bodyPr/>
          <a:lstStyle/>
          <a:p>
            <a:pPr marL="0" indent="0">
              <a:buNone/>
            </a:pPr>
            <a:r>
              <a:rPr lang="en-US" sz="3733" dirty="0">
                <a:solidFill>
                  <a:srgbClr val="008000"/>
                </a:solidFill>
                <a:latin typeface="Calibri" charset="0"/>
                <a:ea typeface="ＭＳ Ｐゴシック" charset="0"/>
              </a:rPr>
              <a:t>If (wheat or grain) and not (whole or bread) then</a:t>
            </a:r>
          </a:p>
          <a:p>
            <a:pPr marL="609585" lvl="1" indent="0">
              <a:buNone/>
            </a:pPr>
            <a:r>
              <a:rPr lang="en-US" sz="3733" dirty="0">
                <a:solidFill>
                  <a:srgbClr val="008000"/>
                </a:solidFill>
                <a:latin typeface="Calibri" charset="0"/>
                <a:ea typeface="ＭＳ Ｐゴシック" charset="0"/>
              </a:rPr>
              <a:t>Categorize as grain</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r>
              <a:rPr lang="en-US" sz="3733" dirty="0">
                <a:latin typeface="Calibri" charset="0"/>
                <a:ea typeface="ＭＳ Ｐゴシック" charset="0"/>
                <a:cs typeface="ＭＳ Ｐゴシック" charset="0"/>
              </a:rPr>
              <a:t>Need careful crafting </a:t>
            </a:r>
          </a:p>
          <a:p>
            <a:pPr lvl="1">
              <a:lnSpc>
                <a:spcPct val="90000"/>
              </a:lnSpc>
            </a:pPr>
            <a:r>
              <a:rPr lang="en-US" sz="3200" dirty="0">
                <a:latin typeface="Calibri" charset="0"/>
                <a:ea typeface="ＭＳ Ｐゴシック" charset="0"/>
                <a:cs typeface="ＭＳ Ｐゴシック" charset="0"/>
              </a:rPr>
              <a:t>Human tuning on development data</a:t>
            </a:r>
          </a:p>
          <a:p>
            <a:pPr lvl="1">
              <a:lnSpc>
                <a:spcPct val="90000"/>
              </a:lnSpc>
            </a:pPr>
            <a:r>
              <a:rPr lang="en-US" sz="3200" dirty="0">
                <a:latin typeface="Calibri" charset="0"/>
                <a:ea typeface="ＭＳ Ｐゴシック" charset="0"/>
                <a:cs typeface="ＭＳ Ｐゴシック" charset="0"/>
              </a:rPr>
              <a:t>Time-consuming: 2 days per class</a:t>
            </a:r>
            <a:endParaRPr lang="en-US" dirty="0">
              <a:latin typeface="Calibri" charset="0"/>
              <a:ea typeface="ＭＳ Ｐゴシック" charset="0"/>
              <a:cs typeface="ＭＳ Ｐゴシック" charset="0"/>
            </a:endParaRPr>
          </a:p>
          <a:p>
            <a:pPr lvl="1">
              <a:lnSpc>
                <a:spcPct val="90000"/>
              </a:lnSpc>
            </a:pPr>
            <a:endParaRPr lang="en-US" sz="2133" dirty="0">
              <a:latin typeface="Calibri" charset="0"/>
              <a:ea typeface="ＭＳ Ｐゴシック" charset="0"/>
              <a:cs typeface="ＭＳ Ｐゴシック" charset="0"/>
            </a:endParaRPr>
          </a:p>
        </p:txBody>
      </p:sp>
      <p:sp>
        <p:nvSpPr>
          <p:cNvPr id="57349" name="TextBox 4"/>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spTree>
    <p:extLst>
      <p:ext uri="{BB962C8B-B14F-4D97-AF65-F5344CB8AC3E}">
        <p14:creationId xmlns:p14="http://schemas.microsoft.com/office/powerpoint/2010/main" val="68695410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600">
                <a:solidFill>
                  <a:srgbClr val="898989"/>
                </a:solidFill>
                <a:latin typeface="Calibri" charset="0"/>
              </a:rPr>
              <a:pPr eaLnBrk="1" hangingPunct="1"/>
              <a:t>42</a:t>
            </a:fld>
            <a:endParaRPr lang="en-US" sz="1600">
              <a:solidFill>
                <a:srgbClr val="898989"/>
              </a:solidFill>
              <a:latin typeface="Calibri" charset="0"/>
            </a:endParaRPr>
          </a:p>
        </p:txBody>
      </p:sp>
      <p:sp>
        <p:nvSpPr>
          <p:cNvPr id="58371" name="Rectangle 2"/>
          <p:cNvSpPr>
            <a:spLocks noGrp="1" noChangeArrowheads="1"/>
          </p:cNvSpPr>
          <p:nvPr>
            <p:ph type="title"/>
          </p:nvPr>
        </p:nvSpPr>
        <p:spPr>
          <a:xfrm>
            <a:off x="1473200" y="194744"/>
            <a:ext cx="9336903" cy="785559"/>
          </a:xfrm>
        </p:spPr>
        <p:txBody>
          <a:bodyPr/>
          <a:lstStyle/>
          <a:p>
            <a:pPr eaLnBrk="1" hangingPunct="1"/>
            <a:r>
              <a:rPr lang="en-US" dirty="0">
                <a:latin typeface="Calibri (Headings)"/>
                <a:ea typeface="ＭＳ Ｐゴシック" charset="0"/>
                <a:cs typeface="Calibri (Headings)"/>
              </a:rPr>
              <a:t>Very little data? </a:t>
            </a:r>
            <a:r>
              <a:rPr lang="en-US" dirty="0">
                <a:solidFill>
                  <a:srgbClr val="FF0000"/>
                </a:solidFill>
                <a:latin typeface="Calibri (Headings)"/>
                <a:ea typeface="ＭＳ Ｐゴシック" charset="0"/>
                <a:cs typeface="Calibri (Headings)"/>
              </a:rPr>
              <a:t>(or few-shot LLM!)</a:t>
            </a:r>
            <a:endParaRPr lang="en-US" dirty="0">
              <a:latin typeface="Calibri (Headings)"/>
              <a:ea typeface="ＭＳ Ｐゴシック" charset="0"/>
              <a:cs typeface="Calibri (Headings)"/>
            </a:endParaRPr>
          </a:p>
        </p:txBody>
      </p:sp>
      <p:sp>
        <p:nvSpPr>
          <p:cNvPr id="58372" name="Rectangle 3"/>
          <p:cNvSpPr>
            <a:spLocks noGrp="1" noChangeArrowheads="1"/>
          </p:cNvSpPr>
          <p:nvPr>
            <p:ph type="body" idx="1"/>
          </p:nvPr>
        </p:nvSpPr>
        <p:spPr>
          <a:xfrm>
            <a:off x="461661" y="1014886"/>
            <a:ext cx="11582400" cy="4828227"/>
          </a:xfrm>
        </p:spPr>
        <p:txBody>
          <a:bodyPr>
            <a:normAutofit/>
          </a:bodyPr>
          <a:lstStyle/>
          <a:p>
            <a:pPr eaLnBrk="1" hangingPunct="1">
              <a:lnSpc>
                <a:spcPct val="90000"/>
              </a:lnSpc>
            </a:pPr>
            <a:r>
              <a:rPr lang="en-US" sz="3733" dirty="0">
                <a:latin typeface="Calibri" charset="0"/>
                <a:ea typeface="ＭＳ Ｐゴシック" charset="0"/>
                <a:cs typeface="ＭＳ Ｐゴシック" charset="0"/>
              </a:rPr>
              <a:t>Use Na</a:t>
            </a:r>
            <a:r>
              <a:rPr lang="fr-FR" sz="3733" dirty="0" err="1">
                <a:latin typeface="Calibri" charset="0"/>
                <a:ea typeface="ＭＳ Ｐゴシック" charset="0"/>
                <a:cs typeface="ＭＳ Ｐゴシック" charset="0"/>
              </a:rPr>
              <a:t>ï</a:t>
            </a:r>
            <a:r>
              <a:rPr lang="en-US" sz="3733" dirty="0" err="1">
                <a:latin typeface="Calibri" charset="0"/>
                <a:ea typeface="ＭＳ Ｐゴシック" charset="0"/>
                <a:cs typeface="ＭＳ Ｐゴシック" charset="0"/>
              </a:rPr>
              <a:t>ve</a:t>
            </a:r>
            <a:r>
              <a:rPr lang="en-US" sz="3733" dirty="0">
                <a:latin typeface="Calibri" charset="0"/>
                <a:ea typeface="ＭＳ Ｐゴシック" charset="0"/>
                <a:cs typeface="ＭＳ Ｐゴシック" charset="0"/>
              </a:rPr>
              <a:t> Bayes</a:t>
            </a:r>
          </a:p>
          <a:p>
            <a:pPr lvl="1" eaLnBrk="1" hangingPunct="1">
              <a:lnSpc>
                <a:spcPct val="90000"/>
              </a:lnSpc>
            </a:pPr>
            <a:r>
              <a:rPr lang="en-US" sz="3200" dirty="0">
                <a:latin typeface="Calibri" charset="0"/>
                <a:ea typeface="ＭＳ Ｐゴシック" charset="0"/>
              </a:rPr>
              <a:t>Naïve Bayes is a “high-bias” algorithm </a:t>
            </a:r>
            <a:r>
              <a:rPr lang="en-US" dirty="0">
                <a:solidFill>
                  <a:srgbClr val="00A000"/>
                </a:solidFill>
                <a:latin typeface="Calibri" charset="0"/>
                <a:ea typeface="ＭＳ Ｐゴシック" charset="0"/>
              </a:rPr>
              <a:t>(Ng and Jordan 2002 NIPS)</a:t>
            </a:r>
            <a:endParaRPr lang="en-US" sz="3733" dirty="0">
              <a:latin typeface="Calibri" charset="0"/>
              <a:ea typeface="ＭＳ Ｐゴシック" charset="0"/>
              <a:cs typeface="ＭＳ Ｐゴシック" charset="0"/>
            </a:endParaRPr>
          </a:p>
          <a:p>
            <a:pPr eaLnBrk="1" hangingPunct="1">
              <a:lnSpc>
                <a:spcPct val="90000"/>
              </a:lnSpc>
            </a:pPr>
            <a:r>
              <a:rPr lang="en-US" sz="3733" dirty="0">
                <a:latin typeface="Calibri" charset="0"/>
                <a:ea typeface="ＭＳ Ｐゴシック" charset="0"/>
                <a:cs typeface="ＭＳ Ｐゴシック" charset="0"/>
              </a:rPr>
              <a:t>Get more labeled data </a:t>
            </a:r>
          </a:p>
          <a:p>
            <a:pPr lvl="1">
              <a:lnSpc>
                <a:spcPct val="90000"/>
              </a:lnSpc>
            </a:pPr>
            <a:r>
              <a:rPr lang="en-US" sz="3200" dirty="0">
                <a:latin typeface="Calibri" charset="0"/>
                <a:ea typeface="ＭＳ Ｐゴシック" charset="0"/>
              </a:rPr>
              <a:t>Find clever ways to get humans to label data for you</a:t>
            </a:r>
          </a:p>
          <a:p>
            <a:pPr>
              <a:lnSpc>
                <a:spcPct val="90000"/>
              </a:lnSpc>
            </a:pPr>
            <a:r>
              <a:rPr lang="en-US" sz="3733" dirty="0">
                <a:latin typeface="Calibri" charset="0"/>
                <a:ea typeface="ＭＳ Ｐゴシック" charset="0"/>
                <a:cs typeface="ＭＳ Ｐゴシック" charset="0"/>
              </a:rPr>
              <a:t>Try semi-supervised training methods:</a:t>
            </a:r>
          </a:p>
          <a:p>
            <a:pPr lvl="1">
              <a:lnSpc>
                <a:spcPct val="90000"/>
              </a:lnSpc>
            </a:pPr>
            <a:r>
              <a:rPr lang="en-US" sz="3200" dirty="0">
                <a:latin typeface="Calibri" charset="0"/>
                <a:ea typeface="ＭＳ Ｐゴシック" charset="0"/>
              </a:rPr>
              <a:t>Bootstrapping, EM over unlabeled documents, …</a:t>
            </a:r>
          </a:p>
        </p:txBody>
      </p:sp>
      <p:sp>
        <p:nvSpPr>
          <p:cNvPr id="58373" name="TextBox 4"/>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pic>
        <p:nvPicPr>
          <p:cNvPr id="2" name="Picture 1">
            <a:extLst>
              <a:ext uri="{FF2B5EF4-FFF2-40B4-BE49-F238E27FC236}">
                <a16:creationId xmlns:a16="http://schemas.microsoft.com/office/drawing/2014/main" id="{DA7ABAAD-4E67-F1DB-3084-9E0EF244F4AC}"/>
              </a:ext>
            </a:extLst>
          </p:cNvPr>
          <p:cNvPicPr>
            <a:picLocks noChangeAspect="1"/>
          </p:cNvPicPr>
          <p:nvPr/>
        </p:nvPicPr>
        <p:blipFill>
          <a:blip r:embed="rId3"/>
          <a:stretch>
            <a:fillRect/>
          </a:stretch>
        </p:blipFill>
        <p:spPr>
          <a:xfrm>
            <a:off x="2024449" y="4323157"/>
            <a:ext cx="7772400" cy="2534843"/>
          </a:xfrm>
          <a:prstGeom prst="rect">
            <a:avLst/>
          </a:prstGeom>
        </p:spPr>
      </p:pic>
    </p:spTree>
    <p:extLst>
      <p:ext uri="{BB962C8B-B14F-4D97-AF65-F5344CB8AC3E}">
        <p14:creationId xmlns:p14="http://schemas.microsoft.com/office/powerpoint/2010/main" val="3434720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67A0-6724-E4D6-16E0-3F151668E23E}"/>
              </a:ext>
            </a:extLst>
          </p:cNvPr>
          <p:cNvSpPr>
            <a:spLocks noGrp="1"/>
          </p:cNvSpPr>
          <p:nvPr>
            <p:ph type="title"/>
          </p:nvPr>
        </p:nvSpPr>
        <p:spPr/>
        <p:txBody>
          <a:bodyPr/>
          <a:lstStyle/>
          <a:p>
            <a:r>
              <a:rPr lang="en-US" dirty="0"/>
              <a:t>Little data post 2019?</a:t>
            </a:r>
          </a:p>
        </p:txBody>
      </p:sp>
      <p:sp>
        <p:nvSpPr>
          <p:cNvPr id="3" name="Content Placeholder 2">
            <a:extLst>
              <a:ext uri="{FF2B5EF4-FFF2-40B4-BE49-F238E27FC236}">
                <a16:creationId xmlns:a16="http://schemas.microsoft.com/office/drawing/2014/main" id="{74ECD47A-EEC6-D134-0D11-0FA042478E35}"/>
              </a:ext>
            </a:extLst>
          </p:cNvPr>
          <p:cNvSpPr>
            <a:spLocks noGrp="1"/>
          </p:cNvSpPr>
          <p:nvPr>
            <p:ph idx="1"/>
          </p:nvPr>
        </p:nvSpPr>
        <p:spPr/>
        <p:txBody>
          <a:bodyPr/>
          <a:lstStyle/>
          <a:p>
            <a:r>
              <a:rPr lang="en-US" dirty="0"/>
              <a:t>Transfer learning</a:t>
            </a:r>
          </a:p>
          <a:p>
            <a:r>
              <a:rPr lang="en-US" dirty="0">
                <a:hlinkClick r:id="rId2"/>
              </a:rPr>
              <a:t>https://huggingface.co/docs/transformers/tasks/sequence_classification</a:t>
            </a:r>
            <a:endParaRPr lang="en-US" dirty="0"/>
          </a:p>
        </p:txBody>
      </p:sp>
      <p:pic>
        <p:nvPicPr>
          <p:cNvPr id="4" name="Picture 3">
            <a:extLst>
              <a:ext uri="{FF2B5EF4-FFF2-40B4-BE49-F238E27FC236}">
                <a16:creationId xmlns:a16="http://schemas.microsoft.com/office/drawing/2014/main" id="{C0F0748E-39A1-4195-DEBE-A3B873188E3B}"/>
              </a:ext>
            </a:extLst>
          </p:cNvPr>
          <p:cNvPicPr>
            <a:picLocks noChangeAspect="1"/>
          </p:cNvPicPr>
          <p:nvPr/>
        </p:nvPicPr>
        <p:blipFill>
          <a:blip r:embed="rId3"/>
          <a:stretch>
            <a:fillRect/>
          </a:stretch>
        </p:blipFill>
        <p:spPr>
          <a:xfrm>
            <a:off x="4522572" y="3116257"/>
            <a:ext cx="5323531" cy="3471868"/>
          </a:xfrm>
          <a:prstGeom prst="rect">
            <a:avLst/>
          </a:prstGeom>
        </p:spPr>
      </p:pic>
    </p:spTree>
    <p:extLst>
      <p:ext uri="{BB962C8B-B14F-4D97-AF65-F5344CB8AC3E}">
        <p14:creationId xmlns:p14="http://schemas.microsoft.com/office/powerpoint/2010/main" val="3070691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600">
                <a:solidFill>
                  <a:srgbClr val="898989"/>
                </a:solidFill>
                <a:latin typeface="Calibri" charset="0"/>
              </a:rPr>
              <a:pPr eaLnBrk="1" hangingPunct="1"/>
              <a:t>44</a:t>
            </a:fld>
            <a:endParaRPr lang="en-US" sz="16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3733" dirty="0">
                <a:latin typeface="Calibri" charset="0"/>
                <a:ea typeface="ＭＳ Ｐゴシック" charset="0"/>
                <a:cs typeface="ＭＳ Ｐゴシック" charset="0"/>
              </a:rPr>
              <a:t>Perfect for all the clever classifiers</a:t>
            </a:r>
          </a:p>
          <a:p>
            <a:pPr lvl="1"/>
            <a:r>
              <a:rPr lang="en-US" sz="3200" dirty="0">
                <a:latin typeface="Calibri" charset="0"/>
                <a:ea typeface="ＭＳ Ｐゴシック" charset="0"/>
                <a:cs typeface="ＭＳ Ｐゴシック" charset="0"/>
              </a:rPr>
              <a:t>SVM</a:t>
            </a:r>
          </a:p>
          <a:p>
            <a:pPr lvl="1"/>
            <a:r>
              <a:rPr lang="en-US" sz="3200" dirty="0">
                <a:latin typeface="Calibri" charset="0"/>
                <a:ea typeface="ＭＳ Ｐゴシック" charset="0"/>
                <a:cs typeface="ＭＳ Ｐゴシック" charset="0"/>
              </a:rPr>
              <a:t>Regularized Logistic Regression</a:t>
            </a:r>
          </a:p>
          <a:p>
            <a:pPr lvl="1"/>
            <a:r>
              <a:rPr lang="en-US" sz="3200" dirty="0">
                <a:latin typeface="Calibri" charset="0"/>
                <a:ea typeface="ＭＳ Ｐゴシック" charset="0"/>
                <a:cs typeface="ＭＳ Ｐゴシック" charset="0"/>
              </a:rPr>
              <a:t>SFT on a neural network</a:t>
            </a:r>
          </a:p>
          <a:p>
            <a:r>
              <a:rPr lang="en-US" sz="3733" dirty="0">
                <a:latin typeface="Calibri" charset="0"/>
                <a:ea typeface="ＭＳ Ｐゴシック" charset="0"/>
                <a:cs typeface="ＭＳ Ｐゴシック" charset="0"/>
              </a:rPr>
              <a:t>You can even use user-interpretable decision trees</a:t>
            </a:r>
          </a:p>
          <a:p>
            <a:pPr lvl="1" eaLnBrk="1" hangingPunct="1"/>
            <a:r>
              <a:rPr lang="en-US" sz="3200" dirty="0">
                <a:latin typeface="Calibri" charset="0"/>
                <a:ea typeface="ＭＳ Ｐゴシック" charset="0"/>
              </a:rPr>
              <a:t>Users like to hack</a:t>
            </a:r>
          </a:p>
          <a:p>
            <a:pPr lvl="1" eaLnBrk="1" hangingPunct="1"/>
            <a:r>
              <a:rPr lang="en-US" sz="3200" dirty="0">
                <a:latin typeface="Calibri" charset="0"/>
                <a:ea typeface="ＭＳ Ｐゴシック" charset="0"/>
              </a:rPr>
              <a:t>Management likes quick fixes</a:t>
            </a:r>
          </a:p>
        </p:txBody>
      </p:sp>
      <p:sp>
        <p:nvSpPr>
          <p:cNvPr id="59397" name="TextBox 4"/>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spTree>
    <p:extLst>
      <p:ext uri="{BB962C8B-B14F-4D97-AF65-F5344CB8AC3E}">
        <p14:creationId xmlns:p14="http://schemas.microsoft.com/office/powerpoint/2010/main" val="213758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6FC4700D-FF62-754F-9206-1607C0FCBFA4}" type="slidenum">
              <a:rPr lang="en-US" sz="1600">
                <a:solidFill>
                  <a:srgbClr val="898989"/>
                </a:solidFill>
                <a:latin typeface="Calibri" charset="0"/>
              </a:rPr>
              <a:pPr eaLnBrk="1" hangingPunct="1"/>
              <a:t>45</a:t>
            </a:fld>
            <a:endParaRPr lang="en-US" sz="160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huge amount of data?</a:t>
            </a:r>
          </a:p>
        </p:txBody>
      </p:sp>
      <p:sp>
        <p:nvSpPr>
          <p:cNvPr id="60420" name="Rectangle 3"/>
          <p:cNvSpPr>
            <a:spLocks noGrp="1" noChangeArrowheads="1"/>
          </p:cNvSpPr>
          <p:nvPr>
            <p:ph type="body" idx="1"/>
          </p:nvPr>
        </p:nvSpPr>
        <p:spPr/>
        <p:txBody>
          <a:bodyPr/>
          <a:lstStyle/>
          <a:p>
            <a:pPr eaLnBrk="1" hangingPunct="1"/>
            <a:r>
              <a:rPr lang="en-US" sz="3733" dirty="0">
                <a:latin typeface="Calibri" charset="0"/>
                <a:ea typeface="ＭＳ Ｐゴシック" charset="0"/>
                <a:cs typeface="ＭＳ Ｐゴシック" charset="0"/>
              </a:rPr>
              <a:t>Can achieve high accuracy!</a:t>
            </a:r>
          </a:p>
          <a:p>
            <a:r>
              <a:rPr lang="en-US" sz="3733" dirty="0">
                <a:latin typeface="Calibri" charset="0"/>
                <a:ea typeface="ＭＳ Ｐゴシック" charset="0"/>
                <a:cs typeface="ＭＳ Ｐゴシック" charset="0"/>
              </a:rPr>
              <a:t>At a cost:</a:t>
            </a:r>
          </a:p>
          <a:p>
            <a:pPr lvl="1"/>
            <a:r>
              <a:rPr lang="en-US" sz="3200" dirty="0">
                <a:latin typeface="Calibri" charset="0"/>
                <a:ea typeface="ＭＳ Ｐゴシック" charset="0"/>
                <a:cs typeface="ＭＳ Ｐゴシック" charset="0"/>
              </a:rPr>
              <a:t>SVMs (train time) or </a:t>
            </a:r>
            <a:r>
              <a:rPr lang="en-US" sz="3200" dirty="0" err="1">
                <a:latin typeface="Calibri" charset="0"/>
                <a:ea typeface="ＭＳ Ｐゴシック" charset="0"/>
                <a:cs typeface="ＭＳ Ｐゴシック" charset="0"/>
              </a:rPr>
              <a:t>kNN</a:t>
            </a:r>
            <a:r>
              <a:rPr lang="en-US" sz="3200" dirty="0">
                <a:latin typeface="Calibri" charset="0"/>
                <a:ea typeface="ＭＳ Ｐゴシック" charset="0"/>
                <a:cs typeface="ＭＳ Ｐゴシック" charset="0"/>
              </a:rPr>
              <a:t> (test time) can be too slow</a:t>
            </a:r>
          </a:p>
          <a:p>
            <a:pPr lvl="1"/>
            <a:r>
              <a:rPr lang="en-US" sz="3200" dirty="0">
                <a:latin typeface="Calibri" charset="0"/>
                <a:ea typeface="ＭＳ Ｐゴシック" charset="0"/>
                <a:cs typeface="ＭＳ Ｐゴシック" charset="0"/>
              </a:rPr>
              <a:t>Regularized logistic regression can be somewhat better</a:t>
            </a:r>
          </a:p>
          <a:p>
            <a:pPr eaLnBrk="1" hangingPunct="1"/>
            <a:r>
              <a:rPr lang="en-US" sz="3733" dirty="0">
                <a:latin typeface="Calibri" charset="0"/>
                <a:ea typeface="ＭＳ Ｐゴシック" charset="0"/>
                <a:cs typeface="ＭＳ Ｐゴシック" charset="0"/>
              </a:rPr>
              <a:t>So Naïve Bayes can come back into its own again!</a:t>
            </a:r>
          </a:p>
        </p:txBody>
      </p:sp>
      <p:sp>
        <p:nvSpPr>
          <p:cNvPr id="60421" name="TextBox 4"/>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spTree>
    <p:extLst>
      <p:ext uri="{BB962C8B-B14F-4D97-AF65-F5344CB8AC3E}">
        <p14:creationId xmlns:p14="http://schemas.microsoft.com/office/powerpoint/2010/main" val="1340415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381000"/>
            <a:ext cx="9855200" cy="990600"/>
          </a:xfrm>
        </p:spPr>
        <p:txBody>
          <a:bodyPr/>
          <a:lstStyle/>
          <a:p>
            <a:r>
              <a:rPr lang="en-US" dirty="0"/>
              <a:t>Real-world systems generally combine:</a:t>
            </a:r>
          </a:p>
        </p:txBody>
      </p:sp>
      <p:sp>
        <p:nvSpPr>
          <p:cNvPr id="3" name="Text Placeholder 2"/>
          <p:cNvSpPr>
            <a:spLocks noGrp="1"/>
          </p:cNvSpPr>
          <p:nvPr>
            <p:ph type="body" sz="half" idx="1"/>
          </p:nvPr>
        </p:nvSpPr>
        <p:spPr>
          <a:xfrm>
            <a:off x="914400" y="1752600"/>
            <a:ext cx="10668000" cy="4521200"/>
          </a:xfrm>
        </p:spPr>
        <p:txBody>
          <a:bodyPr/>
          <a:lstStyle/>
          <a:p>
            <a:pPr marL="457189" lvl="2" indent="-457189"/>
            <a:r>
              <a:rPr lang="en-US" sz="3733" dirty="0">
                <a:latin typeface="Calibri" charset="0"/>
                <a:ea typeface="ＭＳ Ｐゴシック" charset="0"/>
              </a:rPr>
              <a:t>Automatic classification </a:t>
            </a:r>
          </a:p>
          <a:p>
            <a:pPr marL="457189" lvl="2" indent="-457189"/>
            <a:r>
              <a:rPr lang="en-US" sz="3733" dirty="0">
                <a:latin typeface="Calibri" charset="0"/>
                <a:ea typeface="ＭＳ Ｐゴシック" charset="0"/>
              </a:rPr>
              <a:t>Manual review of uncertain/difficult/"new” cases</a:t>
            </a:r>
          </a:p>
        </p:txBody>
      </p:sp>
      <p:sp>
        <p:nvSpPr>
          <p:cNvPr id="5" name="Slide Number Placeholder 4"/>
          <p:cNvSpPr>
            <a:spLocks noGrp="1"/>
          </p:cNvSpPr>
          <p:nvPr>
            <p:ph type="sldNum" sz="quarter" idx="12"/>
          </p:nvPr>
        </p:nvSpPr>
        <p:spPr/>
        <p:txBody>
          <a:bodyPr/>
          <a:lstStyle/>
          <a:p>
            <a:fld id="{073E132B-8114-9C40-BEEF-D3730B172957}" type="slidenum">
              <a:rPr lang="en-US" smtClean="0"/>
              <a:pPr/>
              <a:t>46</a:t>
            </a:fld>
            <a:endParaRPr lang="en-US"/>
          </a:p>
        </p:txBody>
      </p:sp>
    </p:spTree>
    <p:extLst>
      <p:ext uri="{BB962C8B-B14F-4D97-AF65-F5344CB8AC3E}">
        <p14:creationId xmlns:p14="http://schemas.microsoft.com/office/powerpoint/2010/main" val="141041602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841DE7FB-5D3A-D24B-8DA3-5B28FAA32400}" type="slidenum">
              <a:rPr lang="en-US" sz="1600">
                <a:solidFill>
                  <a:srgbClr val="898989"/>
                </a:solidFill>
                <a:latin typeface="Calibri" charset="0"/>
              </a:rPr>
              <a:pPr eaLnBrk="1" hangingPunct="1"/>
              <a:t>47</a:t>
            </a:fld>
            <a:endParaRPr lang="en-US" sz="1600">
              <a:solidFill>
                <a:srgbClr val="898989"/>
              </a:solidFill>
              <a:latin typeface="Calibri" charset="0"/>
            </a:endParaRPr>
          </a:p>
        </p:txBody>
      </p:sp>
      <p:sp>
        <p:nvSpPr>
          <p:cNvPr id="61443" name="Rectangle 2"/>
          <p:cNvSpPr>
            <a:spLocks noGrp="1" noChangeArrowheads="1"/>
          </p:cNvSpPr>
          <p:nvPr>
            <p:ph type="title"/>
          </p:nvPr>
        </p:nvSpPr>
        <p:spPr>
          <a:xfrm>
            <a:off x="2032000" y="31367"/>
            <a:ext cx="9920432" cy="990600"/>
          </a:xfrm>
        </p:spPr>
        <p:txBody>
          <a:bodyPr/>
          <a:lstStyle/>
          <a:p>
            <a:pPr eaLnBrk="1" hangingPunct="1"/>
            <a:r>
              <a:rPr lang="en-US" dirty="0">
                <a:latin typeface="Calibri (Headings)"/>
                <a:ea typeface="ＭＳ Ｐゴシック" charset="0"/>
                <a:cs typeface="Calibri (Headings)"/>
              </a:rPr>
              <a:t>Accuracy as a function of data size</a:t>
            </a:r>
          </a:p>
        </p:txBody>
      </p:sp>
      <p:sp>
        <p:nvSpPr>
          <p:cNvPr id="61444" name="Rectangle 3"/>
          <p:cNvSpPr>
            <a:spLocks noGrp="1" noChangeArrowheads="1"/>
          </p:cNvSpPr>
          <p:nvPr>
            <p:ph type="body" sz="half" idx="1"/>
          </p:nvPr>
        </p:nvSpPr>
        <p:spPr>
          <a:xfrm>
            <a:off x="304800" y="2311400"/>
            <a:ext cx="5994400" cy="4267200"/>
          </a:xfrm>
        </p:spPr>
        <p:txBody>
          <a:bodyPr/>
          <a:lstStyle/>
          <a:p>
            <a:pPr eaLnBrk="1" hangingPunct="1"/>
            <a:r>
              <a:rPr lang="en-US" sz="3733" dirty="0">
                <a:latin typeface="Calibri" charset="0"/>
                <a:ea typeface="ＭＳ Ｐゴシック" charset="0"/>
                <a:cs typeface="ＭＳ Ｐゴシック" charset="0"/>
              </a:rPr>
              <a:t>With enough data</a:t>
            </a:r>
          </a:p>
          <a:p>
            <a:pPr lvl="1"/>
            <a:r>
              <a:rPr lang="en-US" sz="3200" dirty="0">
                <a:latin typeface="Calibri" charset="0"/>
                <a:ea typeface="ＭＳ Ｐゴシック" charset="0"/>
                <a:cs typeface="ＭＳ Ｐゴシック" charset="0"/>
              </a:rPr>
              <a:t>Classifier may not matter</a:t>
            </a:r>
          </a:p>
        </p:txBody>
      </p:sp>
      <p:sp>
        <p:nvSpPr>
          <p:cNvPr id="61446" name="TextBox 5"/>
          <p:cNvSpPr txBox="1">
            <a:spLocks noChangeArrowheads="1"/>
          </p:cNvSpPr>
          <p:nvPr/>
        </p:nvSpPr>
        <p:spPr bwMode="auto">
          <a:xfrm>
            <a:off x="10160002" y="-74551"/>
            <a:ext cx="166263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 15.3.1</a:t>
            </a:r>
          </a:p>
        </p:txBody>
      </p:sp>
      <p:pic>
        <p:nvPicPr>
          <p:cNvPr id="3" name="Content Placeholder 2" descr="brillbanko.tiff"/>
          <p:cNvPicPr>
            <a:picLocks noGrp="1" noChangeAspect="1"/>
          </p:cNvPicPr>
          <p:nvPr>
            <p:ph sz="half" idx="2"/>
          </p:nvPr>
        </p:nvPicPr>
        <p:blipFill>
          <a:blip r:embed="rId3">
            <a:extLst>
              <a:ext uri="{28A0092B-C50C-407E-A947-70E740481C1C}">
                <a14:useLocalDpi xmlns:a14="http://schemas.microsoft.com/office/drawing/2010/main" val="0"/>
              </a:ext>
            </a:extLst>
          </a:blip>
          <a:srcRect t="308" b="308"/>
          <a:stretch>
            <a:fillRect/>
          </a:stretch>
        </p:blipFill>
        <p:spPr>
          <a:xfrm>
            <a:off x="6096000" y="1100328"/>
            <a:ext cx="5588000" cy="5364480"/>
          </a:xfrm>
        </p:spPr>
      </p:pic>
      <p:sp>
        <p:nvSpPr>
          <p:cNvPr id="4" name="TextBox 3"/>
          <p:cNvSpPr txBox="1"/>
          <p:nvPr/>
        </p:nvSpPr>
        <p:spPr>
          <a:xfrm>
            <a:off x="6807200" y="6390958"/>
            <a:ext cx="6400800" cy="461665"/>
          </a:xfrm>
          <a:prstGeom prst="rect">
            <a:avLst/>
          </a:prstGeom>
          <a:noFill/>
        </p:spPr>
        <p:txBody>
          <a:bodyPr wrap="square" rtlCol="0">
            <a:spAutoFit/>
          </a:bodyPr>
          <a:lstStyle/>
          <a:p>
            <a:r>
              <a:rPr lang="en-US" sz="2400" dirty="0">
                <a:latin typeface="Calibri" charset="0"/>
              </a:rPr>
              <a:t>Brill and </a:t>
            </a:r>
            <a:r>
              <a:rPr lang="en-US" sz="2400" dirty="0" err="1">
                <a:latin typeface="Calibri" charset="0"/>
              </a:rPr>
              <a:t>Banko</a:t>
            </a:r>
            <a:r>
              <a:rPr lang="en-US" sz="2400" dirty="0">
                <a:latin typeface="Calibri" charset="0"/>
              </a:rPr>
              <a:t> on spelling correction</a:t>
            </a:r>
          </a:p>
        </p:txBody>
      </p:sp>
    </p:spTree>
    <p:extLst>
      <p:ext uri="{BB962C8B-B14F-4D97-AF65-F5344CB8AC3E}">
        <p14:creationId xmlns:p14="http://schemas.microsoft.com/office/powerpoint/2010/main" val="1493519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66A1-BF42-374C-8C0A-CDE7E0A521F4}"/>
              </a:ext>
            </a:extLst>
          </p:cNvPr>
          <p:cNvSpPr>
            <a:spLocks noGrp="1"/>
          </p:cNvSpPr>
          <p:nvPr>
            <p:ph type="title"/>
          </p:nvPr>
        </p:nvSpPr>
        <p:spPr/>
        <p:txBody>
          <a:bodyPr/>
          <a:lstStyle/>
          <a:p>
            <a:r>
              <a:rPr lang="en-US" dirty="0"/>
              <a:t>Document Classification in Biomedical Space</a:t>
            </a:r>
          </a:p>
        </p:txBody>
      </p:sp>
      <p:sp>
        <p:nvSpPr>
          <p:cNvPr id="3" name="Content Placeholder 2">
            <a:extLst>
              <a:ext uri="{FF2B5EF4-FFF2-40B4-BE49-F238E27FC236}">
                <a16:creationId xmlns:a16="http://schemas.microsoft.com/office/drawing/2014/main" id="{FDFBB4D5-C9C4-6C40-8183-13754256CB94}"/>
              </a:ext>
            </a:extLst>
          </p:cNvPr>
          <p:cNvSpPr>
            <a:spLocks noGrp="1"/>
          </p:cNvSpPr>
          <p:nvPr>
            <p:ph idx="1"/>
          </p:nvPr>
        </p:nvSpPr>
        <p:spPr/>
        <p:txBody>
          <a:bodyPr>
            <a:normAutofit/>
          </a:bodyPr>
          <a:lstStyle/>
          <a:p>
            <a:r>
              <a:rPr lang="en-US" dirty="0"/>
              <a:t>Multi-label documentation classification (tagging) is more prevalent</a:t>
            </a:r>
          </a:p>
          <a:p>
            <a:r>
              <a:rPr lang="en-US" dirty="0"/>
              <a:t>Less attention in this space for single label document classification</a:t>
            </a:r>
          </a:p>
          <a:p>
            <a:pPr lvl="1"/>
            <a:r>
              <a:rPr lang="en-US" dirty="0"/>
              <a:t>Document meta-data is often easier to capture and use</a:t>
            </a:r>
          </a:p>
          <a:p>
            <a:pPr lvl="1"/>
            <a:r>
              <a:rPr lang="en-US" dirty="0"/>
              <a:t>Format is often highly structured making the problem easier</a:t>
            </a:r>
          </a:p>
          <a:p>
            <a:pPr lvl="1"/>
            <a:r>
              <a:rPr lang="en-US" dirty="0"/>
              <a:t>Often held in document repositories that may have already done classification or indexing</a:t>
            </a:r>
          </a:p>
          <a:p>
            <a:pPr lvl="1"/>
            <a:r>
              <a:rPr lang="en-US" dirty="0"/>
              <a:t>Document classification often just feature extraction in clinical space</a:t>
            </a:r>
          </a:p>
          <a:p>
            <a:r>
              <a:rPr lang="en-US" dirty="0"/>
              <a:t>Few mentions of document classification in the bioinformatics space with some exceptions</a:t>
            </a:r>
          </a:p>
          <a:p>
            <a:endParaRPr lang="en-US" dirty="0"/>
          </a:p>
        </p:txBody>
      </p:sp>
    </p:spTree>
    <p:extLst>
      <p:ext uri="{BB962C8B-B14F-4D97-AF65-F5344CB8AC3E}">
        <p14:creationId xmlns:p14="http://schemas.microsoft.com/office/powerpoint/2010/main" val="1546473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655A-FD67-6B43-A97F-BEAB4777EBC5}"/>
              </a:ext>
            </a:extLst>
          </p:cNvPr>
          <p:cNvSpPr>
            <a:spLocks noGrp="1"/>
          </p:cNvSpPr>
          <p:nvPr>
            <p:ph type="title"/>
          </p:nvPr>
        </p:nvSpPr>
        <p:spPr/>
        <p:txBody>
          <a:bodyPr/>
          <a:lstStyle/>
          <a:p>
            <a:r>
              <a:rPr lang="en-US" dirty="0"/>
              <a:t>Systematic Review</a:t>
            </a:r>
          </a:p>
        </p:txBody>
      </p:sp>
      <p:sp>
        <p:nvSpPr>
          <p:cNvPr id="3" name="Content Placeholder 2">
            <a:extLst>
              <a:ext uri="{FF2B5EF4-FFF2-40B4-BE49-F238E27FC236}">
                <a16:creationId xmlns:a16="http://schemas.microsoft.com/office/drawing/2014/main" id="{682382E4-64C8-9442-81BD-B9D095BAE641}"/>
              </a:ext>
            </a:extLst>
          </p:cNvPr>
          <p:cNvSpPr>
            <a:spLocks noGrp="1"/>
          </p:cNvSpPr>
          <p:nvPr>
            <p:ph idx="1"/>
          </p:nvPr>
        </p:nvSpPr>
        <p:spPr>
          <a:xfrm>
            <a:off x="838200" y="1512688"/>
            <a:ext cx="10515600" cy="3431184"/>
          </a:xfrm>
        </p:spPr>
        <p:txBody>
          <a:bodyPr>
            <a:normAutofit lnSpcReduction="10000"/>
          </a:bodyPr>
          <a:lstStyle/>
          <a:p>
            <a:r>
              <a:rPr lang="en-US" dirty="0"/>
              <a:t>Wikipedia Definition</a:t>
            </a:r>
          </a:p>
          <a:p>
            <a:pPr lvl="1"/>
            <a:r>
              <a:rPr lang="en-US" dirty="0"/>
              <a:t>“</a:t>
            </a:r>
            <a:r>
              <a:rPr lang="en-US" b="1" dirty="0"/>
              <a:t>Systematic reviews</a:t>
            </a:r>
            <a:r>
              <a:rPr lang="en-US" dirty="0"/>
              <a:t> are a type of </a:t>
            </a:r>
            <a:r>
              <a:rPr lang="en-US" dirty="0">
                <a:hlinkClick r:id="rId2" tooltip="Literature review"/>
              </a:rPr>
              <a:t>literature review</a:t>
            </a:r>
            <a:r>
              <a:rPr lang="en-US" dirty="0"/>
              <a:t> that uses systematic methods to collect secondary data, critically appraise research studies, and synthesize studies. Systematic reviews formulate research questions that are broad or narrow in scope, and identify and synthesize studies that directly relate to the systematic review question.”</a:t>
            </a:r>
          </a:p>
          <a:p>
            <a:r>
              <a:rPr lang="en-US" dirty="0"/>
              <a:t>Text Classification Problem</a:t>
            </a:r>
          </a:p>
          <a:p>
            <a:pPr lvl="1"/>
            <a:r>
              <a:rPr lang="en-US" dirty="0"/>
              <a:t>Is this document a document I need to review for my research question?</a:t>
            </a:r>
          </a:p>
          <a:p>
            <a:pPr lvl="1"/>
            <a:r>
              <a:rPr lang="en-US" dirty="0"/>
              <a:t>Binary or scoring threshold</a:t>
            </a:r>
          </a:p>
        </p:txBody>
      </p:sp>
      <p:sp>
        <p:nvSpPr>
          <p:cNvPr id="5" name="Rectangle 4">
            <a:extLst>
              <a:ext uri="{FF2B5EF4-FFF2-40B4-BE49-F238E27FC236}">
                <a16:creationId xmlns:a16="http://schemas.microsoft.com/office/drawing/2014/main" id="{E6DE5613-EE5F-AF4C-A3B5-B18C49F6EE9D}"/>
              </a:ext>
            </a:extLst>
          </p:cNvPr>
          <p:cNvSpPr/>
          <p:nvPr/>
        </p:nvSpPr>
        <p:spPr>
          <a:xfrm>
            <a:off x="6193536" y="5069939"/>
            <a:ext cx="6096000" cy="923330"/>
          </a:xfrm>
          <a:prstGeom prst="rect">
            <a:avLst/>
          </a:prstGeom>
        </p:spPr>
        <p:txBody>
          <a:bodyPr>
            <a:spAutoFit/>
          </a:bodyPr>
          <a:lstStyle/>
          <a:p>
            <a:r>
              <a:rPr lang="en-US" dirty="0" err="1"/>
              <a:t>Begert</a:t>
            </a:r>
            <a:r>
              <a:rPr lang="en-US" dirty="0"/>
              <a:t>, David, Justin </a:t>
            </a:r>
            <a:r>
              <a:rPr lang="en-US" dirty="0" err="1"/>
              <a:t>Granek</a:t>
            </a:r>
            <a:r>
              <a:rPr lang="en-US" dirty="0"/>
              <a:t>, Brian Irwin, Chris </a:t>
            </a:r>
            <a:r>
              <a:rPr lang="en-US" dirty="0" err="1"/>
              <a:t>Brogly</a:t>
            </a:r>
            <a:r>
              <a:rPr lang="en-US" dirty="0"/>
              <a:t>, and A. I. </a:t>
            </a:r>
            <a:r>
              <a:rPr lang="en-US" dirty="0" err="1"/>
              <a:t>Xtract</a:t>
            </a:r>
            <a:r>
              <a:rPr lang="en-US" dirty="0"/>
              <a:t>. "Using automation for repetitive work involved in a systematic review." </a:t>
            </a:r>
            <a:r>
              <a:rPr lang="en-US" i="1" dirty="0"/>
              <a:t>CCDR</a:t>
            </a:r>
            <a:r>
              <a:rPr lang="en-US" dirty="0"/>
              <a:t> 46, no. 6 (2020): 174-179.</a:t>
            </a:r>
          </a:p>
        </p:txBody>
      </p:sp>
      <p:sp>
        <p:nvSpPr>
          <p:cNvPr id="6" name="Rectangle 5">
            <a:extLst>
              <a:ext uri="{FF2B5EF4-FFF2-40B4-BE49-F238E27FC236}">
                <a16:creationId xmlns:a16="http://schemas.microsoft.com/office/drawing/2014/main" id="{38C6E758-45B9-D444-A597-438A56F0A52B}"/>
              </a:ext>
            </a:extLst>
          </p:cNvPr>
          <p:cNvSpPr/>
          <p:nvPr/>
        </p:nvSpPr>
        <p:spPr>
          <a:xfrm>
            <a:off x="6193536" y="6027003"/>
            <a:ext cx="6096000" cy="830997"/>
          </a:xfrm>
          <a:prstGeom prst="rect">
            <a:avLst/>
          </a:prstGeom>
        </p:spPr>
        <p:txBody>
          <a:bodyPr>
            <a:spAutoFit/>
          </a:bodyPr>
          <a:lstStyle/>
          <a:p>
            <a:r>
              <a:rPr lang="en-US" sz="1200" dirty="0">
                <a:hlinkClick r:id="rId3"/>
              </a:rPr>
              <a:t>https://www.canada.ca/en/public-health/services/reports-publications/canada-communicable-disease-report-ccdr/monthly-issue/2020-46/issue-6-june-4-2020/using-automation-repetitive-work-involved-systematic-review.html</a:t>
            </a:r>
            <a:endParaRPr lang="en-US" sz="1200" dirty="0"/>
          </a:p>
          <a:p>
            <a:endParaRPr lang="en-US" sz="1200" dirty="0"/>
          </a:p>
        </p:txBody>
      </p:sp>
      <p:sp>
        <p:nvSpPr>
          <p:cNvPr id="7" name="Rectangle 6">
            <a:extLst>
              <a:ext uri="{FF2B5EF4-FFF2-40B4-BE49-F238E27FC236}">
                <a16:creationId xmlns:a16="http://schemas.microsoft.com/office/drawing/2014/main" id="{F4CF60FD-5EBB-764F-AE43-F7E0B71FB58C}"/>
              </a:ext>
            </a:extLst>
          </p:cNvPr>
          <p:cNvSpPr/>
          <p:nvPr/>
        </p:nvSpPr>
        <p:spPr>
          <a:xfrm>
            <a:off x="0" y="5036205"/>
            <a:ext cx="6096000" cy="1477328"/>
          </a:xfrm>
          <a:prstGeom prst="rect">
            <a:avLst/>
          </a:prstGeom>
        </p:spPr>
        <p:txBody>
          <a:bodyPr>
            <a:spAutoFit/>
          </a:bodyPr>
          <a:lstStyle/>
          <a:p>
            <a:r>
              <a:rPr lang="en-US" dirty="0" err="1"/>
              <a:t>Buchlak</a:t>
            </a:r>
            <a:r>
              <a:rPr lang="en-US" dirty="0"/>
              <a:t>, Quinlan D., Joe Clair, </a:t>
            </a:r>
            <a:r>
              <a:rPr lang="en-US" dirty="0" err="1"/>
              <a:t>Nazanin</a:t>
            </a:r>
            <a:r>
              <a:rPr lang="en-US" dirty="0"/>
              <a:t> </a:t>
            </a:r>
            <a:r>
              <a:rPr lang="en-US" dirty="0" err="1"/>
              <a:t>Esmaili</a:t>
            </a:r>
            <a:r>
              <a:rPr lang="en-US" dirty="0"/>
              <a:t>, Arshad </a:t>
            </a:r>
            <a:r>
              <a:rPr lang="en-US" dirty="0" err="1"/>
              <a:t>Barmare</a:t>
            </a:r>
            <a:r>
              <a:rPr lang="en-US" dirty="0"/>
              <a:t>, and Siva Chandrasekaran. "Clinical outcomes associated with robotic and computer-navigated total knee arthroplasty: a machine learning-augmented systematic review." </a:t>
            </a:r>
            <a:r>
              <a:rPr lang="en-US" i="1" dirty="0"/>
              <a:t>European Journal of </a:t>
            </a:r>
            <a:r>
              <a:rPr lang="en-US" i="1" dirty="0" err="1"/>
              <a:t>Orthopaedic</a:t>
            </a:r>
            <a:r>
              <a:rPr lang="en-US" i="1" dirty="0"/>
              <a:t> Surgery &amp; Traumatology</a:t>
            </a:r>
            <a:r>
              <a:rPr lang="en-US" dirty="0"/>
              <a:t> (2021): 1-17.</a:t>
            </a:r>
          </a:p>
        </p:txBody>
      </p:sp>
      <p:sp>
        <p:nvSpPr>
          <p:cNvPr id="8" name="Rectangle 7">
            <a:extLst>
              <a:ext uri="{FF2B5EF4-FFF2-40B4-BE49-F238E27FC236}">
                <a16:creationId xmlns:a16="http://schemas.microsoft.com/office/drawing/2014/main" id="{4D022B59-286D-554B-A03F-D257E2AE31C7}"/>
              </a:ext>
            </a:extLst>
          </p:cNvPr>
          <p:cNvSpPr/>
          <p:nvPr/>
        </p:nvSpPr>
        <p:spPr>
          <a:xfrm>
            <a:off x="0" y="6467366"/>
            <a:ext cx="4099969" cy="276999"/>
          </a:xfrm>
          <a:prstGeom prst="rect">
            <a:avLst/>
          </a:prstGeom>
        </p:spPr>
        <p:txBody>
          <a:bodyPr wrap="none">
            <a:spAutoFit/>
          </a:bodyPr>
          <a:lstStyle/>
          <a:p>
            <a:r>
              <a:rPr lang="en-US" sz="1200" dirty="0">
                <a:hlinkClick r:id="rId4"/>
              </a:rPr>
              <a:t>https://link.springer.com/article/10.1007/s00590-021-03059-0</a:t>
            </a:r>
            <a:endParaRPr lang="en-US" sz="1200" dirty="0"/>
          </a:p>
        </p:txBody>
      </p:sp>
    </p:spTree>
    <p:extLst>
      <p:ext uri="{BB962C8B-B14F-4D97-AF65-F5344CB8AC3E}">
        <p14:creationId xmlns:p14="http://schemas.microsoft.com/office/powerpoint/2010/main" val="154550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06E6-C56D-2D42-B027-E87D5F7C2691}"/>
              </a:ext>
            </a:extLst>
          </p:cNvPr>
          <p:cNvSpPr>
            <a:spLocks noGrp="1"/>
          </p:cNvSpPr>
          <p:nvPr>
            <p:ph type="title"/>
          </p:nvPr>
        </p:nvSpPr>
        <p:spPr/>
        <p:txBody>
          <a:bodyPr/>
          <a:lstStyle/>
          <a:p>
            <a:r>
              <a:rPr lang="en-US" dirty="0"/>
              <a:t>Assumptions of Regularization</a:t>
            </a:r>
          </a:p>
        </p:txBody>
      </p:sp>
      <p:sp>
        <p:nvSpPr>
          <p:cNvPr id="3" name="Content Placeholder 2">
            <a:extLst>
              <a:ext uri="{FF2B5EF4-FFF2-40B4-BE49-F238E27FC236}">
                <a16:creationId xmlns:a16="http://schemas.microsoft.com/office/drawing/2014/main" id="{D6F0479A-9958-B445-A2DA-6C437DCAE542}"/>
              </a:ext>
            </a:extLst>
          </p:cNvPr>
          <p:cNvSpPr>
            <a:spLocks noGrp="1"/>
          </p:cNvSpPr>
          <p:nvPr>
            <p:ph idx="1"/>
          </p:nvPr>
        </p:nvSpPr>
        <p:spPr/>
        <p:txBody>
          <a:bodyPr/>
          <a:lstStyle/>
          <a:p>
            <a:r>
              <a:rPr lang="en-US" dirty="0"/>
              <a:t>Training data is limited</a:t>
            </a:r>
          </a:p>
          <a:p>
            <a:r>
              <a:rPr lang="en-US" dirty="0"/>
              <a:t>Dimensionality of problem space is high</a:t>
            </a:r>
          </a:p>
          <a:p>
            <a:r>
              <a:rPr lang="en-US" dirty="0"/>
              <a:t>Learning algorithms will over-fit data</a:t>
            </a:r>
          </a:p>
          <a:p>
            <a:endParaRPr lang="en-US" dirty="0"/>
          </a:p>
          <a:p>
            <a:r>
              <a:rPr lang="en-US" b="1" dirty="0"/>
              <a:t>These assumptions generally hold not just for Naïve Bayes and Language Model construction but for machine learning in general</a:t>
            </a:r>
          </a:p>
        </p:txBody>
      </p:sp>
    </p:spTree>
    <p:extLst>
      <p:ext uri="{BB962C8B-B14F-4D97-AF65-F5344CB8AC3E}">
        <p14:creationId xmlns:p14="http://schemas.microsoft.com/office/powerpoint/2010/main" val="392821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A95BC8-4A64-5821-4B65-22D9CF6FB579}"/>
              </a:ext>
            </a:extLst>
          </p:cNvPr>
          <p:cNvSpPr>
            <a:spLocks noGrp="1"/>
          </p:cNvSpPr>
          <p:nvPr>
            <p:ph idx="1"/>
          </p:nvPr>
        </p:nvSpPr>
        <p:spPr>
          <a:xfrm>
            <a:off x="838200" y="3495257"/>
            <a:ext cx="10515600" cy="2681706"/>
          </a:xfrm>
        </p:spPr>
        <p:txBody>
          <a:bodyPr/>
          <a:lstStyle/>
          <a:p>
            <a:r>
              <a:rPr lang="en-US" dirty="0"/>
              <a:t>Goal is literature classification</a:t>
            </a:r>
          </a:p>
          <a:p>
            <a:r>
              <a:rPr lang="en-US" dirty="0"/>
              <a:t>4,115 gluten-related documents extracted from PubMed and contrasted against the </a:t>
            </a:r>
            <a:r>
              <a:rPr lang="en-US" dirty="0">
                <a:hlinkClick r:id="rId3" tooltip="Learn more about word embedding from ScienceDirect's AI-generated Topic Pages"/>
              </a:rPr>
              <a:t>word embedding</a:t>
            </a:r>
            <a:r>
              <a:rPr lang="en-US" dirty="0"/>
              <a:t> alternative </a:t>
            </a:r>
          </a:p>
          <a:p>
            <a:r>
              <a:rPr lang="en-US" dirty="0"/>
              <a:t>Effective because it uses NER…</a:t>
            </a:r>
          </a:p>
        </p:txBody>
      </p:sp>
      <p:pic>
        <p:nvPicPr>
          <p:cNvPr id="4" name="Picture 3">
            <a:extLst>
              <a:ext uri="{FF2B5EF4-FFF2-40B4-BE49-F238E27FC236}">
                <a16:creationId xmlns:a16="http://schemas.microsoft.com/office/drawing/2014/main" id="{BB95073D-87E2-C662-7AFD-C2D0801CCF28}"/>
              </a:ext>
            </a:extLst>
          </p:cNvPr>
          <p:cNvPicPr>
            <a:picLocks noChangeAspect="1"/>
          </p:cNvPicPr>
          <p:nvPr/>
        </p:nvPicPr>
        <p:blipFill>
          <a:blip r:embed="rId4"/>
          <a:stretch>
            <a:fillRect/>
          </a:stretch>
        </p:blipFill>
        <p:spPr>
          <a:xfrm>
            <a:off x="996778" y="281380"/>
            <a:ext cx="7772400" cy="2681705"/>
          </a:xfrm>
          <a:prstGeom prst="rect">
            <a:avLst/>
          </a:prstGeom>
        </p:spPr>
      </p:pic>
    </p:spTree>
    <p:extLst>
      <p:ext uri="{BB962C8B-B14F-4D97-AF65-F5344CB8AC3E}">
        <p14:creationId xmlns:p14="http://schemas.microsoft.com/office/powerpoint/2010/main" val="92917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7BA40-01D5-4E4E-9CF8-B0B664D44A9C}"/>
              </a:ext>
            </a:extLst>
          </p:cNvPr>
          <p:cNvSpPr>
            <a:spLocks noGrp="1"/>
          </p:cNvSpPr>
          <p:nvPr>
            <p:ph type="title"/>
          </p:nvPr>
        </p:nvSpPr>
        <p:spPr/>
        <p:txBody>
          <a:bodyPr/>
          <a:lstStyle/>
          <a:p>
            <a:r>
              <a:rPr lang="en-US" dirty="0" err="1"/>
              <a:t>Zipf’s</a:t>
            </a:r>
            <a:r>
              <a:rPr lang="en-US" dirty="0"/>
              <a:t> Law Definition</a:t>
            </a:r>
          </a:p>
        </p:txBody>
      </p:sp>
      <p:pic>
        <p:nvPicPr>
          <p:cNvPr id="2050" name="Picture 2" descr="https://upload.wikimedia.org/wikipedia/commons/thumb/a/ac/Zipf_30wiki_en_labels.png/1920px-Zipf_30wiki_en_labels.png">
            <a:extLst>
              <a:ext uri="{FF2B5EF4-FFF2-40B4-BE49-F238E27FC236}">
                <a16:creationId xmlns:a16="http://schemas.microsoft.com/office/drawing/2014/main" id="{FF821A92-904A-8244-B196-BC2B9DB9BC5A}"/>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428" r="2428"/>
          <a:stretch>
            <a:fillRect/>
          </a:stretch>
        </p:blipFill>
        <p:spPr bwMode="auto">
          <a:xfrm>
            <a:off x="4772025" y="457200"/>
            <a:ext cx="7603206" cy="6003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EDF062C7-E4F7-6948-8CA9-0878A467536D}"/>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“given some </a:t>
            </a:r>
            <a:r>
              <a:rPr lang="en-US" sz="2800" dirty="0">
                <a:hlinkClick r:id="rId4" tooltip="Text corpus"/>
              </a:rPr>
              <a:t>corpus</a:t>
            </a:r>
            <a:r>
              <a:rPr lang="en-US" sz="2800" dirty="0"/>
              <a:t> of </a:t>
            </a:r>
            <a:r>
              <a:rPr lang="en-US" sz="2800" dirty="0">
                <a:hlinkClick r:id="rId5" tooltip="Natural language"/>
              </a:rPr>
              <a:t>natural language</a:t>
            </a:r>
            <a:r>
              <a:rPr lang="en-US" sz="2800" dirty="0"/>
              <a:t> utterances, the frequency of any word is </a:t>
            </a:r>
            <a:r>
              <a:rPr lang="en-US" sz="2800" dirty="0">
                <a:hlinkClick r:id="rId6" tooltip="Inversely proportional"/>
              </a:rPr>
              <a:t>inversely proportional</a:t>
            </a:r>
            <a:r>
              <a:rPr lang="en-US" sz="2800" dirty="0"/>
              <a:t> to its rank in the </a:t>
            </a:r>
            <a:r>
              <a:rPr lang="en-US" sz="2800" dirty="0">
                <a:hlinkClick r:id="rId7" tooltip="Frequency table"/>
              </a:rPr>
              <a:t>frequency table</a:t>
            </a:r>
            <a:r>
              <a:rPr lang="en-US" sz="2800" dirty="0"/>
              <a:t>”</a:t>
            </a:r>
            <a:r>
              <a:rPr lang="en-US" sz="2600" dirty="0"/>
              <a:t> (Wikipedia)</a:t>
            </a:r>
            <a:endParaRPr lang="en-US" sz="2800" dirty="0"/>
          </a:p>
        </p:txBody>
      </p:sp>
      <p:sp>
        <p:nvSpPr>
          <p:cNvPr id="2" name="TextBox 1">
            <a:extLst>
              <a:ext uri="{FF2B5EF4-FFF2-40B4-BE49-F238E27FC236}">
                <a16:creationId xmlns:a16="http://schemas.microsoft.com/office/drawing/2014/main" id="{6A3EC8A7-A71E-194E-8A0C-46D1BDC20567}"/>
              </a:ext>
            </a:extLst>
          </p:cNvPr>
          <p:cNvSpPr txBox="1"/>
          <p:nvPr/>
        </p:nvSpPr>
        <p:spPr>
          <a:xfrm>
            <a:off x="651164" y="332509"/>
            <a:ext cx="9975272" cy="584775"/>
          </a:xfrm>
          <a:prstGeom prst="rect">
            <a:avLst/>
          </a:prstGeom>
          <a:noFill/>
        </p:spPr>
        <p:txBody>
          <a:bodyPr wrap="square" rtlCol="0">
            <a:spAutoFit/>
          </a:bodyPr>
          <a:lstStyle/>
          <a:p>
            <a:r>
              <a:rPr lang="en-US" sz="3200" dirty="0"/>
              <a:t>How Important is Regularization in Language?</a:t>
            </a:r>
          </a:p>
        </p:txBody>
      </p:sp>
    </p:spTree>
    <p:extLst>
      <p:ext uri="{BB962C8B-B14F-4D97-AF65-F5344CB8AC3E}">
        <p14:creationId xmlns:p14="http://schemas.microsoft.com/office/powerpoint/2010/main" val="155597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35EC-1A84-944C-B4B4-D3AD997D4F6C}"/>
              </a:ext>
            </a:extLst>
          </p:cNvPr>
          <p:cNvSpPr>
            <a:spLocks noGrp="1"/>
          </p:cNvSpPr>
          <p:nvPr>
            <p:ph type="title"/>
          </p:nvPr>
        </p:nvSpPr>
        <p:spPr/>
        <p:txBody>
          <a:bodyPr/>
          <a:lstStyle/>
          <a:p>
            <a:r>
              <a:rPr lang="en-US" dirty="0"/>
              <a:t>Supervised Learning: Data Sets</a:t>
            </a:r>
          </a:p>
        </p:txBody>
      </p:sp>
      <p:sp>
        <p:nvSpPr>
          <p:cNvPr id="4" name="Text Placeholder 3">
            <a:extLst>
              <a:ext uri="{FF2B5EF4-FFF2-40B4-BE49-F238E27FC236}">
                <a16:creationId xmlns:a16="http://schemas.microsoft.com/office/drawing/2014/main" id="{D0F35731-C55F-414A-A900-648F81974D4F}"/>
              </a:ext>
            </a:extLst>
          </p:cNvPr>
          <p:cNvSpPr>
            <a:spLocks noGrp="1"/>
          </p:cNvSpPr>
          <p:nvPr>
            <p:ph type="body" idx="1"/>
          </p:nvPr>
        </p:nvSpPr>
        <p:spPr/>
        <p:txBody>
          <a:bodyPr/>
          <a:lstStyle/>
          <a:p>
            <a:r>
              <a:rPr lang="en-US" dirty="0"/>
              <a:t>Naïve Bayes Example Data Sets</a:t>
            </a:r>
          </a:p>
        </p:txBody>
      </p:sp>
      <p:sp>
        <p:nvSpPr>
          <p:cNvPr id="5" name="Content Placeholder 4">
            <a:extLst>
              <a:ext uri="{FF2B5EF4-FFF2-40B4-BE49-F238E27FC236}">
                <a16:creationId xmlns:a16="http://schemas.microsoft.com/office/drawing/2014/main" id="{56A0B526-C122-7F4E-894C-C27CEB6CABCA}"/>
              </a:ext>
            </a:extLst>
          </p:cNvPr>
          <p:cNvSpPr>
            <a:spLocks noGrp="1"/>
          </p:cNvSpPr>
          <p:nvPr>
            <p:ph sz="half" idx="2"/>
          </p:nvPr>
        </p:nvSpPr>
        <p:spPr/>
        <p:txBody>
          <a:bodyPr/>
          <a:lstStyle/>
          <a:p>
            <a:r>
              <a:rPr lang="en-US" dirty="0"/>
              <a:t>Training Data</a:t>
            </a:r>
          </a:p>
          <a:p>
            <a:r>
              <a:rPr lang="en-US" dirty="0"/>
              <a:t>Test Data</a:t>
            </a:r>
          </a:p>
        </p:txBody>
      </p:sp>
      <p:sp>
        <p:nvSpPr>
          <p:cNvPr id="6" name="Text Placeholder 5">
            <a:extLst>
              <a:ext uri="{FF2B5EF4-FFF2-40B4-BE49-F238E27FC236}">
                <a16:creationId xmlns:a16="http://schemas.microsoft.com/office/drawing/2014/main" id="{CDA00414-202D-3542-A33F-35F21DB0CDE5}"/>
              </a:ext>
            </a:extLst>
          </p:cNvPr>
          <p:cNvSpPr>
            <a:spLocks noGrp="1"/>
          </p:cNvSpPr>
          <p:nvPr>
            <p:ph type="body" sz="quarter" idx="3"/>
          </p:nvPr>
        </p:nvSpPr>
        <p:spPr/>
        <p:txBody>
          <a:bodyPr/>
          <a:lstStyle/>
          <a:p>
            <a:r>
              <a:rPr lang="en-US" dirty="0"/>
              <a:t>Other Data Sets</a:t>
            </a:r>
          </a:p>
        </p:txBody>
      </p:sp>
      <p:sp>
        <p:nvSpPr>
          <p:cNvPr id="7" name="Content Placeholder 6">
            <a:extLst>
              <a:ext uri="{FF2B5EF4-FFF2-40B4-BE49-F238E27FC236}">
                <a16:creationId xmlns:a16="http://schemas.microsoft.com/office/drawing/2014/main" id="{94308028-3483-C347-9BDD-033559484657}"/>
              </a:ext>
            </a:extLst>
          </p:cNvPr>
          <p:cNvSpPr>
            <a:spLocks noGrp="1"/>
          </p:cNvSpPr>
          <p:nvPr>
            <p:ph sz="quarter" idx="4"/>
          </p:nvPr>
        </p:nvSpPr>
        <p:spPr/>
        <p:txBody>
          <a:bodyPr/>
          <a:lstStyle/>
          <a:p>
            <a:r>
              <a:rPr lang="en-US" dirty="0"/>
              <a:t>Validation or Development Data Set</a:t>
            </a:r>
          </a:p>
          <a:p>
            <a:pPr lvl="1"/>
            <a:r>
              <a:rPr lang="en-US" dirty="0"/>
              <a:t>Tune hyperparameters</a:t>
            </a:r>
          </a:p>
          <a:p>
            <a:pPr lvl="1"/>
            <a:r>
              <a:rPr lang="en-US" dirty="0"/>
              <a:t>Ex) Use to decide when to stop training</a:t>
            </a:r>
          </a:p>
          <a:p>
            <a:r>
              <a:rPr lang="en-US" dirty="0"/>
              <a:t>Holdout Data Set</a:t>
            </a:r>
          </a:p>
          <a:p>
            <a:pPr lvl="1"/>
            <a:r>
              <a:rPr lang="en-US" dirty="0"/>
              <a:t>Set aside, distinct from c</a:t>
            </a:r>
            <a:r>
              <a:rPr lang="en-US" b="1" dirty="0"/>
              <a:t>ross-validation</a:t>
            </a:r>
          </a:p>
        </p:txBody>
      </p:sp>
    </p:spTree>
    <p:extLst>
      <p:ext uri="{BB962C8B-B14F-4D97-AF65-F5344CB8AC3E}">
        <p14:creationId xmlns:p14="http://schemas.microsoft.com/office/powerpoint/2010/main" val="207530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855-D031-4E4C-B8E9-E1515BED5CBB}"/>
              </a:ext>
            </a:extLst>
          </p:cNvPr>
          <p:cNvSpPr>
            <a:spLocks noGrp="1"/>
          </p:cNvSpPr>
          <p:nvPr>
            <p:ph type="title"/>
          </p:nvPr>
        </p:nvSpPr>
        <p:spPr/>
        <p:txBody>
          <a:bodyPr/>
          <a:lstStyle/>
          <a:p>
            <a:r>
              <a:rPr lang="en-US" dirty="0"/>
              <a:t>N- Fold Cross Validation</a:t>
            </a:r>
          </a:p>
        </p:txBody>
      </p:sp>
      <p:sp>
        <p:nvSpPr>
          <p:cNvPr id="3" name="Content Placeholder 2">
            <a:extLst>
              <a:ext uri="{FF2B5EF4-FFF2-40B4-BE49-F238E27FC236}">
                <a16:creationId xmlns:a16="http://schemas.microsoft.com/office/drawing/2014/main" id="{1E0C6ECD-D377-204C-A71B-F5A9A6BD5336}"/>
              </a:ext>
            </a:extLst>
          </p:cNvPr>
          <p:cNvSpPr>
            <a:spLocks noGrp="1"/>
          </p:cNvSpPr>
          <p:nvPr>
            <p:ph idx="1"/>
          </p:nvPr>
        </p:nvSpPr>
        <p:spPr/>
        <p:txBody>
          <a:bodyPr/>
          <a:lstStyle/>
          <a:p>
            <a:r>
              <a:rPr lang="en-US" dirty="0"/>
              <a:t>Metric of interest</a:t>
            </a:r>
          </a:p>
          <a:p>
            <a:pPr lvl="1"/>
            <a:r>
              <a:rPr lang="en-US" dirty="0"/>
              <a:t>Precision, Recall, F1 </a:t>
            </a:r>
          </a:p>
          <a:p>
            <a:r>
              <a:rPr lang="en-US" dirty="0"/>
              <a:t>Partition data set into N complementary subsets</a:t>
            </a:r>
          </a:p>
          <a:p>
            <a:pPr lvl="1"/>
            <a:r>
              <a:rPr lang="en-US" dirty="0"/>
              <a:t>Use one partition for testing, train on the rest</a:t>
            </a:r>
          </a:p>
          <a:p>
            <a:pPr lvl="1"/>
            <a:r>
              <a:rPr lang="en-US" dirty="0"/>
              <a:t>Pool results over each iteration</a:t>
            </a:r>
          </a:p>
          <a:p>
            <a:r>
              <a:rPr lang="en-US" dirty="0"/>
              <a:t>Average results across each fold to get an estimate</a:t>
            </a:r>
          </a:p>
          <a:p>
            <a:r>
              <a:rPr lang="en-US" dirty="0"/>
              <a:t>Why do this?</a:t>
            </a:r>
          </a:p>
          <a:p>
            <a:pPr lvl="1"/>
            <a:r>
              <a:rPr lang="en-US" dirty="0"/>
              <a:t>Gives a better estimate of how your predictive model will perform in practice</a:t>
            </a:r>
          </a:p>
        </p:txBody>
      </p:sp>
      <p:sp>
        <p:nvSpPr>
          <p:cNvPr id="4" name="Slide Number Placeholder 3">
            <a:extLst>
              <a:ext uri="{FF2B5EF4-FFF2-40B4-BE49-F238E27FC236}">
                <a16:creationId xmlns:a16="http://schemas.microsoft.com/office/drawing/2014/main" id="{A8811017-D6D6-2B4D-90DC-64BD857E022D}"/>
              </a:ext>
            </a:extLst>
          </p:cNvPr>
          <p:cNvSpPr>
            <a:spLocks noGrp="1"/>
          </p:cNvSpPr>
          <p:nvPr>
            <p:ph type="sldNum" sz="quarter" idx="12"/>
          </p:nvPr>
        </p:nvSpPr>
        <p:spPr/>
        <p:txBody>
          <a:bodyPr/>
          <a:lstStyle/>
          <a:p>
            <a:fld id="{10F35DC5-7E65-8247-99AB-4E984F8A921E}" type="slidenum">
              <a:rPr lang="en-US" smtClean="0"/>
              <a:pPr/>
              <a:t>8</a:t>
            </a:fld>
            <a:endParaRPr lang="en-US"/>
          </a:p>
        </p:txBody>
      </p:sp>
    </p:spTree>
    <p:extLst>
      <p:ext uri="{BB962C8B-B14F-4D97-AF65-F5344CB8AC3E}">
        <p14:creationId xmlns:p14="http://schemas.microsoft.com/office/powerpoint/2010/main" val="20460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6600-C6B9-784D-99F3-935615835EA4}"/>
              </a:ext>
            </a:extLst>
          </p:cNvPr>
          <p:cNvSpPr>
            <a:spLocks noGrp="1"/>
          </p:cNvSpPr>
          <p:nvPr>
            <p:ph type="title"/>
          </p:nvPr>
        </p:nvSpPr>
        <p:spPr/>
        <p:txBody>
          <a:bodyPr/>
          <a:lstStyle/>
          <a:p>
            <a:r>
              <a:rPr lang="en-US" dirty="0"/>
              <a:t>4 –Fold Cross Validation Visualized</a:t>
            </a:r>
          </a:p>
        </p:txBody>
      </p:sp>
      <p:sp>
        <p:nvSpPr>
          <p:cNvPr id="4" name="Slide Number Placeholder 3">
            <a:extLst>
              <a:ext uri="{FF2B5EF4-FFF2-40B4-BE49-F238E27FC236}">
                <a16:creationId xmlns:a16="http://schemas.microsoft.com/office/drawing/2014/main" id="{83F56F87-1440-1345-9866-C040BCAC9C68}"/>
              </a:ext>
            </a:extLst>
          </p:cNvPr>
          <p:cNvSpPr>
            <a:spLocks noGrp="1"/>
          </p:cNvSpPr>
          <p:nvPr>
            <p:ph type="sldNum" sz="quarter" idx="12"/>
          </p:nvPr>
        </p:nvSpPr>
        <p:spPr/>
        <p:txBody>
          <a:bodyPr/>
          <a:lstStyle/>
          <a:p>
            <a:fld id="{10F35DC5-7E65-8247-99AB-4E984F8A921E}" type="slidenum">
              <a:rPr lang="en-US" smtClean="0"/>
              <a:pPr/>
              <a:t>9</a:t>
            </a:fld>
            <a:endParaRPr lang="en-US" dirty="0"/>
          </a:p>
        </p:txBody>
      </p:sp>
      <p:pic>
        <p:nvPicPr>
          <p:cNvPr id="56322" name="Picture 2" descr="https://upload.wikimedia.org/wikipedia/commons/1/1c/K-fold_cross_validation_EN.jpg">
            <a:extLst>
              <a:ext uri="{FF2B5EF4-FFF2-40B4-BE49-F238E27FC236}">
                <a16:creationId xmlns:a16="http://schemas.microsoft.com/office/drawing/2014/main" id="{C88D3FD1-5222-9148-B682-2E607DBA33C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2534" y="1807634"/>
            <a:ext cx="8906933" cy="44365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011DE3-2C8A-FB4F-A4CA-118423B9F7DD}"/>
              </a:ext>
            </a:extLst>
          </p:cNvPr>
          <p:cNvSpPr/>
          <p:nvPr/>
        </p:nvSpPr>
        <p:spPr>
          <a:xfrm>
            <a:off x="1422400" y="6244167"/>
            <a:ext cx="11988800" cy="502766"/>
          </a:xfrm>
          <a:prstGeom prst="rect">
            <a:avLst/>
          </a:prstGeom>
        </p:spPr>
        <p:txBody>
          <a:bodyPr wrap="square">
            <a:spAutoFit/>
          </a:bodyPr>
          <a:lstStyle/>
          <a:p>
            <a:r>
              <a:rPr lang="en-US" sz="2667" dirty="0"/>
              <a:t>https://</a:t>
            </a:r>
            <a:r>
              <a:rPr lang="en-US" sz="2667" dirty="0" err="1"/>
              <a:t>en.wikipedia.org</a:t>
            </a:r>
            <a:r>
              <a:rPr lang="en-US" sz="2667" dirty="0"/>
              <a:t>/wiki/Cross-validation_(statistics)</a:t>
            </a:r>
          </a:p>
        </p:txBody>
      </p:sp>
    </p:spTree>
    <p:extLst>
      <p:ext uri="{BB962C8B-B14F-4D97-AF65-F5344CB8AC3E}">
        <p14:creationId xmlns:p14="http://schemas.microsoft.com/office/powerpoint/2010/main" val="1086184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19178</TotalTime>
  <Words>2245</Words>
  <Application>Microsoft Macintosh PowerPoint</Application>
  <PresentationFormat>Widescreen</PresentationFormat>
  <Paragraphs>312</Paragraphs>
  <Slides>50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(Headings)</vt:lpstr>
      <vt:lpstr>Calibri Light</vt:lpstr>
      <vt:lpstr>Lucida Sans</vt:lpstr>
      <vt:lpstr>Times</vt:lpstr>
      <vt:lpstr>Office Theme</vt:lpstr>
      <vt:lpstr>Lecture 7 Supervised Machine Learning: Sentiment Analysis &amp; Biomedical Text Classification</vt:lpstr>
      <vt:lpstr>Overview</vt:lpstr>
      <vt:lpstr>Supervised Machine Learning Intro</vt:lpstr>
      <vt:lpstr>Supervised Learning: Regularization</vt:lpstr>
      <vt:lpstr>Assumptions of Regularization</vt:lpstr>
      <vt:lpstr>Zipf’s Law Definition</vt:lpstr>
      <vt:lpstr>Supervised Learning: Data Sets</vt:lpstr>
      <vt:lpstr>N- Fold Cross Validation</vt:lpstr>
      <vt:lpstr>4 –Fold Cross Validation Visualized</vt:lpstr>
      <vt:lpstr>Supervised Learning: Features</vt:lpstr>
      <vt:lpstr>Categorical Data</vt:lpstr>
      <vt:lpstr>Ordinal Data Encoding</vt:lpstr>
      <vt:lpstr>Nominal Data: Label Encoding</vt:lpstr>
      <vt:lpstr>Nominal Data: “One Hot” Encoding</vt:lpstr>
      <vt:lpstr>Supervised Learning: Text Classification</vt:lpstr>
      <vt:lpstr>Sentiment Analysis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(Pang and Lee)</vt:lpstr>
      <vt:lpstr>PowerPoint Presentation</vt:lpstr>
      <vt:lpstr>PowerPoint Presentation</vt:lpstr>
      <vt:lpstr>Text Classification and Naïve Bayes</vt:lpstr>
      <vt:lpstr>The Real World</vt:lpstr>
      <vt:lpstr>No training data? Manually written rules (or zero-shot LLM!)</vt:lpstr>
      <vt:lpstr>Very little data? (or few-shot LLM!)</vt:lpstr>
      <vt:lpstr>Little data post 2019?</vt:lpstr>
      <vt:lpstr>A reasonable amount of data?</vt:lpstr>
      <vt:lpstr>A huge amount of data?</vt:lpstr>
      <vt:lpstr>Real-world systems generally combine:</vt:lpstr>
      <vt:lpstr>Accuracy as a function of data size</vt:lpstr>
      <vt:lpstr>Document Classification in Biomedical Space</vt:lpstr>
      <vt:lpstr>Systematic 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Sentiment Analysis</dc:title>
  <dc:creator>Osborne, John D.</dc:creator>
  <cp:lastModifiedBy>Osborne, John David (Campus)</cp:lastModifiedBy>
  <cp:revision>70</cp:revision>
  <dcterms:created xsi:type="dcterms:W3CDTF">2019-09-06T23:27:11Z</dcterms:created>
  <dcterms:modified xsi:type="dcterms:W3CDTF">2023-09-08T22:08:14Z</dcterms:modified>
</cp:coreProperties>
</file>